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69" r:id="rId7"/>
    <p:sldId id="275" r:id="rId8"/>
    <p:sldId id="276" r:id="rId9"/>
    <p:sldId id="270" r:id="rId10"/>
    <p:sldId id="277" r:id="rId11"/>
    <p:sldId id="278" r:id="rId12"/>
    <p:sldId id="271" r:id="rId13"/>
    <p:sldId id="272" r:id="rId14"/>
    <p:sldId id="273" r:id="rId15"/>
    <p:sldId id="274" r:id="rId16"/>
    <p:sldId id="280" r:id="rId17"/>
    <p:sldId id="281" r:id="rId18"/>
    <p:sldId id="282" r:id="rId19"/>
    <p:sldId id="283" r:id="rId20"/>
    <p:sldId id="285" r:id="rId21"/>
    <p:sldId id="286" r:id="rId22"/>
    <p:sldId id="287" r:id="rId23"/>
    <p:sldId id="288" r:id="rId24"/>
    <p:sldId id="290" r:id="rId25"/>
    <p:sldId id="293" r:id="rId26"/>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PAYEN" initials="PP" lastIdx="1" clrIdx="0">
    <p:extLst>
      <p:ext uri="{19B8F6BF-5375-455C-9EA6-DF929625EA0E}">
        <p15:presenceInfo xmlns:p15="http://schemas.microsoft.com/office/powerpoint/2012/main" userId="S::p.payen@smslabruyere.fr::ef963c64-e6b3-48b2-ade0-d48a503ad7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32A75-182B-46EE-BC17-871B9B80DA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8B67D07-640B-4801-8195-D7FCBE280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C9CE2-3645-442C-BCED-5DB509E0680E}"/>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45C6BA36-2E44-4F0A-8602-D99D0AA0D1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031327-189D-405F-A83F-04C9721F3171}"/>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360528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AA5AC-19AA-4008-B26F-E738E87FD20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DC118EF-FF23-4213-96F6-440E627E4B8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78C1C4-F0FB-42B3-854B-3929D3B82BF9}"/>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3CEFCD2B-1C50-4E6C-995D-13EFEE2090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6361A7-2C11-40E2-B189-9CC286AC6CAF}"/>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406475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FFFA80-67DF-4B19-AD9B-0B26030563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4E038EB-85E6-4B86-B6BE-6671650449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889A2E-CAA3-488D-8433-4789A7D5DE6B}"/>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6925037C-528E-4412-8E40-38ACF4FAF1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5CE586-2418-4D92-920A-411C067AD196}"/>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152784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FF060-0581-4DC2-89DD-EFFD64FE01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FCF7A3-0BF4-45FC-9D6D-C70E0B6D1D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4DC395-463E-4336-B08A-5F82E08937A1}"/>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DECA5A97-08A2-45F5-8544-B147C7E3EE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3AA24B-A648-482D-B561-AC92F32D5032}"/>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258662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24CDC-FCAA-4943-A399-03E33BDBFD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020374-0689-4BB2-95C5-00F04705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A8492B-25C4-4AD8-8211-FB790F8765A9}"/>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8380837E-4293-4719-80A8-E528A78D71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1C4275-FBAC-49DD-97E8-CF5E0E39B8D4}"/>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139050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FB1FE-6F83-41A8-836F-C644D5FB08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605DF8-AB1D-40E1-B3A9-4C3811D9AAE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FBE313-E020-4E1E-BC04-CD89C9792FD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A5D01C3-AED1-4C30-841D-94A6698F7D24}"/>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6" name="Espace réservé du pied de page 5">
            <a:extLst>
              <a:ext uri="{FF2B5EF4-FFF2-40B4-BE49-F238E27FC236}">
                <a16:creationId xmlns:a16="http://schemas.microsoft.com/office/drawing/2014/main" id="{CC32D684-112C-468C-A20F-67AFB5683D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799CFC-7ED1-46FA-BA94-A5E317E5DC50}"/>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87087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9EE8D-EAED-4619-A551-F7440D944C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7713EA8-FF4D-4145-B9FA-A94BEF07E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E09697-5C33-4B36-9245-1C6D29DF3B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0D220E3-A322-4176-935C-89B209916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52DF9E-4B11-42C9-8CFC-7EA3F6FAA4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2F0C8C-901D-4EE2-AF47-3098DB0C22EE}"/>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8" name="Espace réservé du pied de page 7">
            <a:extLst>
              <a:ext uri="{FF2B5EF4-FFF2-40B4-BE49-F238E27FC236}">
                <a16:creationId xmlns:a16="http://schemas.microsoft.com/office/drawing/2014/main" id="{F9B331B4-5A62-40EB-B976-12AC9C3C0B6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600FAA-0BE1-4D5B-B665-94084E611C42}"/>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8304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1D09E-CD73-4C76-A504-08DD1733EFC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C512E5-FEF2-4D9A-AD83-E2CF62008081}"/>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4" name="Espace réservé du pied de page 3">
            <a:extLst>
              <a:ext uri="{FF2B5EF4-FFF2-40B4-BE49-F238E27FC236}">
                <a16:creationId xmlns:a16="http://schemas.microsoft.com/office/drawing/2014/main" id="{6D4EEEB8-A7C2-4528-BFCF-A51BDCC675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AE9915-D8BD-4203-B743-E8EE96B9EF34}"/>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102811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7E77D5-5A32-4EBD-A52A-344464F4DCF1}"/>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3" name="Espace réservé du pied de page 2">
            <a:extLst>
              <a:ext uri="{FF2B5EF4-FFF2-40B4-BE49-F238E27FC236}">
                <a16:creationId xmlns:a16="http://schemas.microsoft.com/office/drawing/2014/main" id="{14F5516C-C504-464F-90F3-D667C344C1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5A605E8-8BE5-489B-AF89-C25A75C8E07A}"/>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10223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E89E2-8B51-469D-8F57-60D9E675F05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ABDC0C3-C09C-4496-A03D-9770FB1EB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9F7009-5783-456B-9556-950365D9A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4D5B09-5866-4344-9F53-777CC4BFF523}"/>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6" name="Espace réservé du pied de page 5">
            <a:extLst>
              <a:ext uri="{FF2B5EF4-FFF2-40B4-BE49-F238E27FC236}">
                <a16:creationId xmlns:a16="http://schemas.microsoft.com/office/drawing/2014/main" id="{D47F8051-952C-4CCF-86C5-3D3AE60670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B77C5A-528A-4167-91D5-71DB28E9767E}"/>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15034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B1038-2162-437E-A038-DA6EC0DC79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0436529-373E-4347-B4A2-BE5621E9B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9E59CA2-F937-4533-A58C-C107E142D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6A0936-DB7D-4370-926E-DC7F08C00D08}"/>
              </a:ext>
            </a:extLst>
          </p:cNvPr>
          <p:cNvSpPr>
            <a:spLocks noGrp="1"/>
          </p:cNvSpPr>
          <p:nvPr>
            <p:ph type="dt" sz="half" idx="10"/>
          </p:nvPr>
        </p:nvSpPr>
        <p:spPr/>
        <p:txBody>
          <a:bodyPr/>
          <a:lstStyle/>
          <a:p>
            <a:fld id="{D6DEFC48-0F23-47C8-838C-AF4CC57675EE}" type="datetimeFigureOut">
              <a:rPr lang="fr-FR" smtClean="0"/>
              <a:t>05/11/2019</a:t>
            </a:fld>
            <a:endParaRPr lang="fr-FR"/>
          </a:p>
        </p:txBody>
      </p:sp>
      <p:sp>
        <p:nvSpPr>
          <p:cNvPr id="6" name="Espace réservé du pied de page 5">
            <a:extLst>
              <a:ext uri="{FF2B5EF4-FFF2-40B4-BE49-F238E27FC236}">
                <a16:creationId xmlns:a16="http://schemas.microsoft.com/office/drawing/2014/main" id="{430E91AC-0CA2-46F1-9AC2-238A62E1B2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3C5B8D-7D3D-4729-9E11-17D2B6CAE16B}"/>
              </a:ext>
            </a:extLst>
          </p:cNvPr>
          <p:cNvSpPr>
            <a:spLocks noGrp="1"/>
          </p:cNvSpPr>
          <p:nvPr>
            <p:ph type="sldNum" sz="quarter" idx="12"/>
          </p:nvPr>
        </p:nvSpPr>
        <p:spPr/>
        <p:txBody>
          <a:bodyPr/>
          <a:lstStyle/>
          <a:p>
            <a:fld id="{85562A63-4936-40E8-B8AA-66452E048AD1}" type="slidenum">
              <a:rPr lang="fr-FR" smtClean="0"/>
              <a:t>‹N°›</a:t>
            </a:fld>
            <a:endParaRPr lang="fr-FR"/>
          </a:p>
        </p:txBody>
      </p:sp>
    </p:spTree>
    <p:extLst>
      <p:ext uri="{BB962C8B-B14F-4D97-AF65-F5344CB8AC3E}">
        <p14:creationId xmlns:p14="http://schemas.microsoft.com/office/powerpoint/2010/main" val="285987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A516E9-F8EB-43C7-B3FF-405065A76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5461E1-F4D6-452D-8195-0BBC25E30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C619FA-8E35-4645-99D8-8BCF8B064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EFC48-0F23-47C8-838C-AF4CC57675EE}" type="datetimeFigureOut">
              <a:rPr lang="fr-FR" smtClean="0"/>
              <a:t>05/11/2019</a:t>
            </a:fld>
            <a:endParaRPr lang="fr-FR"/>
          </a:p>
        </p:txBody>
      </p:sp>
      <p:sp>
        <p:nvSpPr>
          <p:cNvPr id="5" name="Espace réservé du pied de page 4">
            <a:extLst>
              <a:ext uri="{FF2B5EF4-FFF2-40B4-BE49-F238E27FC236}">
                <a16:creationId xmlns:a16="http://schemas.microsoft.com/office/drawing/2014/main" id="{9DBAF835-0382-4375-8E80-A3ECA6FD2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565360-8BFC-4F80-9242-C60C4E2DD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62A63-4936-40E8-B8AA-66452E048AD1}" type="slidenum">
              <a:rPr lang="fr-FR" smtClean="0"/>
              <a:t>‹N°›</a:t>
            </a:fld>
            <a:endParaRPr lang="fr-FR"/>
          </a:p>
        </p:txBody>
      </p:sp>
    </p:spTree>
    <p:extLst>
      <p:ext uri="{BB962C8B-B14F-4D97-AF65-F5344CB8AC3E}">
        <p14:creationId xmlns:p14="http://schemas.microsoft.com/office/powerpoint/2010/main" val="358409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mande@smslabruyere.f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A41EA3C-DF51-4D19-AAAC-8E9F763CA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447" y="0"/>
            <a:ext cx="4855937" cy="6858000"/>
          </a:xfrm>
          <a:prstGeom prst="rect">
            <a:avLst/>
          </a:prstGeom>
        </p:spPr>
      </p:pic>
      <p:sp>
        <p:nvSpPr>
          <p:cNvPr id="2" name="Titre 1">
            <a:extLst>
              <a:ext uri="{FF2B5EF4-FFF2-40B4-BE49-F238E27FC236}">
                <a16:creationId xmlns:a16="http://schemas.microsoft.com/office/drawing/2014/main" id="{1E49CF19-D841-4BA8-B366-21C16E9D5017}"/>
              </a:ext>
            </a:extLst>
          </p:cNvPr>
          <p:cNvSpPr>
            <a:spLocks noGrp="1"/>
          </p:cNvSpPr>
          <p:nvPr>
            <p:ph type="ctrTitle"/>
          </p:nvPr>
        </p:nvSpPr>
        <p:spPr>
          <a:xfrm>
            <a:off x="1500550" y="703730"/>
            <a:ext cx="9144000" cy="4477037"/>
          </a:xfrm>
        </p:spPr>
        <p:txBody>
          <a:bodyPr>
            <a:normAutofit/>
          </a:bodyPr>
          <a:lstStyle/>
          <a:p>
            <a:r>
              <a:rPr lang="fr-FR" dirty="0"/>
              <a:t>Easy-CMR</a:t>
            </a:r>
            <a:br>
              <a:rPr lang="fr-FR" dirty="0"/>
            </a:br>
            <a:r>
              <a:rPr lang="fr-FR" sz="1200" dirty="0"/>
              <a:t>Contact : </a:t>
            </a:r>
            <a:r>
              <a:rPr lang="fr-FR" sz="1200" dirty="0">
                <a:hlinkClick r:id="rId3"/>
              </a:rPr>
              <a:t>demande@smslabruyere.fr</a:t>
            </a:r>
            <a:br>
              <a:rPr lang="fr-FR" sz="1200" dirty="0"/>
            </a:br>
            <a:r>
              <a:rPr lang="fr-FR" sz="1200" dirty="0"/>
              <a:t>03.85.20.38.31</a:t>
            </a:r>
            <a:br>
              <a:rPr lang="fr-FR" dirty="0"/>
            </a:br>
            <a:endParaRPr lang="fr-FR" dirty="0"/>
          </a:p>
        </p:txBody>
      </p:sp>
      <p:pic>
        <p:nvPicPr>
          <p:cNvPr id="5" name="Image 4">
            <a:extLst>
              <a:ext uri="{FF2B5EF4-FFF2-40B4-BE49-F238E27FC236}">
                <a16:creationId xmlns:a16="http://schemas.microsoft.com/office/drawing/2014/main" id="{76373783-D51E-41CF-AA22-B665241B8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888" y="1265849"/>
            <a:ext cx="1457325" cy="1676400"/>
          </a:xfrm>
          <a:prstGeom prst="rect">
            <a:avLst/>
          </a:prstGeom>
        </p:spPr>
      </p:pic>
    </p:spTree>
    <p:extLst>
      <p:ext uri="{BB962C8B-B14F-4D97-AF65-F5344CB8AC3E}">
        <p14:creationId xmlns:p14="http://schemas.microsoft.com/office/powerpoint/2010/main" val="92738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Chargement </a:t>
            </a:r>
            <a:r>
              <a:rPr lang="en-US" sz="2400" kern="1200" dirty="0" err="1">
                <a:solidFill>
                  <a:srgbClr val="FFFFFF"/>
                </a:solidFill>
                <a:latin typeface="+mj-lt"/>
                <a:ea typeface="+mj-ea"/>
                <a:cs typeface="+mj-cs"/>
              </a:rPr>
              <a:t>effectué</a:t>
            </a:r>
            <a:r>
              <a:rPr lang="en-US" sz="2400" kern="1200" dirty="0">
                <a:solidFill>
                  <a:srgbClr val="FFFFFF"/>
                </a:solidFill>
                <a:latin typeface="+mj-lt"/>
                <a:ea typeface="+mj-ea"/>
                <a:cs typeface="+mj-cs"/>
              </a:rPr>
              <a:t>:</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6A248885-FECD-4502-9C47-655BCC74AD93}"/>
              </a:ext>
            </a:extLst>
          </p:cNvPr>
          <p:cNvPicPr>
            <a:picLocks noChangeAspect="1"/>
          </p:cNvPicPr>
          <p:nvPr/>
        </p:nvPicPr>
        <p:blipFill>
          <a:blip r:embed="rId2"/>
          <a:stretch>
            <a:fillRect/>
          </a:stretch>
        </p:blipFill>
        <p:spPr>
          <a:xfrm>
            <a:off x="3797544" y="412506"/>
            <a:ext cx="8096250" cy="5276850"/>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6409508" y="1785257"/>
            <a:ext cx="1199631" cy="675656"/>
          </a:xfrm>
          <a:prstGeom prst="wedgeEllipseCallout">
            <a:avLst>
              <a:gd name="adj1" fmla="val 49563"/>
              <a:gd name="adj2" fmla="val 1220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Chargement terminé</a:t>
            </a:r>
          </a:p>
          <a:p>
            <a:pPr algn="ctr"/>
            <a:endParaRPr lang="fr-FR" dirty="0"/>
          </a:p>
        </p:txBody>
      </p:sp>
      <p:sp>
        <p:nvSpPr>
          <p:cNvPr id="5" name="Bulle narrative : ronde 4">
            <a:extLst>
              <a:ext uri="{FF2B5EF4-FFF2-40B4-BE49-F238E27FC236}">
                <a16:creationId xmlns:a16="http://schemas.microsoft.com/office/drawing/2014/main" id="{02D57258-95F1-43B7-BDBA-664D0D20A4A7}"/>
              </a:ext>
            </a:extLst>
          </p:cNvPr>
          <p:cNvSpPr/>
          <p:nvPr/>
        </p:nvSpPr>
        <p:spPr>
          <a:xfrm>
            <a:off x="2699659" y="1090267"/>
            <a:ext cx="1352030" cy="905719"/>
          </a:xfrm>
          <a:prstGeom prst="wedgeEllipseCallout">
            <a:avLst>
              <a:gd name="adj1" fmla="val 86750"/>
              <a:gd name="adj2" fmla="val 1598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Retour information chargement</a:t>
            </a:r>
          </a:p>
          <a:p>
            <a:pPr algn="ctr"/>
            <a:endParaRPr lang="fr-FR" dirty="0"/>
          </a:p>
        </p:txBody>
      </p:sp>
    </p:spTree>
    <p:extLst>
      <p:ext uri="{BB962C8B-B14F-4D97-AF65-F5344CB8AC3E}">
        <p14:creationId xmlns:p14="http://schemas.microsoft.com/office/powerpoint/2010/main" val="296061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Fin de chargement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4" name="Image 3">
            <a:extLst>
              <a:ext uri="{FF2B5EF4-FFF2-40B4-BE49-F238E27FC236}">
                <a16:creationId xmlns:a16="http://schemas.microsoft.com/office/drawing/2014/main" id="{A86B5B1A-74CA-4E0A-BBBF-EC5596ADA917}"/>
              </a:ext>
            </a:extLst>
          </p:cNvPr>
          <p:cNvPicPr>
            <a:picLocks noChangeAspect="1"/>
          </p:cNvPicPr>
          <p:nvPr/>
        </p:nvPicPr>
        <p:blipFill>
          <a:blip r:embed="rId2"/>
          <a:stretch>
            <a:fillRect/>
          </a:stretch>
        </p:blipFill>
        <p:spPr>
          <a:xfrm>
            <a:off x="3804144" y="792774"/>
            <a:ext cx="8153400" cy="5219700"/>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6251331" y="1687812"/>
            <a:ext cx="1357809" cy="773101"/>
          </a:xfrm>
          <a:prstGeom prst="wedgeEllipseCallout">
            <a:avLst>
              <a:gd name="adj1" fmla="val -19369"/>
              <a:gd name="adj2" fmla="val 1985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Confirmation de fin de Chargement </a:t>
            </a:r>
          </a:p>
        </p:txBody>
      </p:sp>
    </p:spTree>
    <p:extLst>
      <p:ext uri="{BB962C8B-B14F-4D97-AF65-F5344CB8AC3E}">
        <p14:creationId xmlns:p14="http://schemas.microsoft.com/office/powerpoint/2010/main" val="253385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58C448-C1E7-42FA-9295-5F26F89C6F75}"/>
              </a:ext>
            </a:extLst>
          </p:cNvPr>
          <p:cNvPicPr>
            <a:picLocks noChangeAspect="1"/>
          </p:cNvPicPr>
          <p:nvPr/>
        </p:nvPicPr>
        <p:blipFill>
          <a:blip r:embed="rId2"/>
          <a:stretch>
            <a:fillRect/>
          </a:stretch>
        </p:blipFill>
        <p:spPr>
          <a:xfrm>
            <a:off x="4934553" y="3890553"/>
            <a:ext cx="3733800" cy="2924175"/>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PDF modifiable par le chauffeur:</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C730A2A7-75EF-4EC5-A5B4-07DDBFCE4F58}"/>
              </a:ext>
            </a:extLst>
          </p:cNvPr>
          <p:cNvPicPr>
            <a:picLocks noChangeAspect="1"/>
          </p:cNvPicPr>
          <p:nvPr/>
        </p:nvPicPr>
        <p:blipFill>
          <a:blip r:embed="rId3"/>
          <a:stretch>
            <a:fillRect/>
          </a:stretch>
        </p:blipFill>
        <p:spPr>
          <a:xfrm>
            <a:off x="4923326" y="173282"/>
            <a:ext cx="3737098" cy="3723484"/>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9073664" y="1002011"/>
            <a:ext cx="1934305" cy="1072352"/>
          </a:xfrm>
          <a:prstGeom prst="wedgeEllipseCallout">
            <a:avLst>
              <a:gd name="adj1" fmla="val -98460"/>
              <a:gd name="adj2" fmla="val 9308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Zones en bleues modifiables suivant paramètres Société</a:t>
            </a:r>
          </a:p>
        </p:txBody>
      </p:sp>
      <p:sp>
        <p:nvSpPr>
          <p:cNvPr id="7" name="Bulle narrative : ronde 6">
            <a:extLst>
              <a:ext uri="{FF2B5EF4-FFF2-40B4-BE49-F238E27FC236}">
                <a16:creationId xmlns:a16="http://schemas.microsoft.com/office/drawing/2014/main" id="{10700A0A-D4BD-4986-B639-F79ACE26C7D9}"/>
              </a:ext>
            </a:extLst>
          </p:cNvPr>
          <p:cNvSpPr/>
          <p:nvPr/>
        </p:nvSpPr>
        <p:spPr>
          <a:xfrm>
            <a:off x="3209193" y="4231726"/>
            <a:ext cx="1603713" cy="920573"/>
          </a:xfrm>
          <a:prstGeom prst="wedgeEllipseCallout">
            <a:avLst>
              <a:gd name="adj1" fmla="val 89100"/>
              <a:gd name="adj2" fmla="val 332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Commentaires, possibilité d’utiliser le micro</a:t>
            </a:r>
          </a:p>
        </p:txBody>
      </p:sp>
      <p:sp>
        <p:nvSpPr>
          <p:cNvPr id="8" name="Bulle narrative : ronde 7">
            <a:extLst>
              <a:ext uri="{FF2B5EF4-FFF2-40B4-BE49-F238E27FC236}">
                <a16:creationId xmlns:a16="http://schemas.microsoft.com/office/drawing/2014/main" id="{8ED81B45-E105-4637-8560-68F2EDFC8D41}"/>
              </a:ext>
            </a:extLst>
          </p:cNvPr>
          <p:cNvSpPr/>
          <p:nvPr/>
        </p:nvSpPr>
        <p:spPr>
          <a:xfrm>
            <a:off x="9076599" y="1004946"/>
            <a:ext cx="1934305" cy="1072352"/>
          </a:xfrm>
          <a:prstGeom prst="wedgeEllipseCallout">
            <a:avLst>
              <a:gd name="adj1" fmla="val -247097"/>
              <a:gd name="adj2" fmla="val 602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Zones en bleues modifiables suivant paramètres Société</a:t>
            </a:r>
          </a:p>
        </p:txBody>
      </p:sp>
      <p:sp>
        <p:nvSpPr>
          <p:cNvPr id="11" name="Bulle narrative : ronde 10">
            <a:extLst>
              <a:ext uri="{FF2B5EF4-FFF2-40B4-BE49-F238E27FC236}">
                <a16:creationId xmlns:a16="http://schemas.microsoft.com/office/drawing/2014/main" id="{4120E8E6-F73B-4905-9FEB-2B9D81AD5522}"/>
              </a:ext>
            </a:extLst>
          </p:cNvPr>
          <p:cNvSpPr/>
          <p:nvPr/>
        </p:nvSpPr>
        <p:spPr>
          <a:xfrm>
            <a:off x="1807920" y="5472898"/>
            <a:ext cx="1603713" cy="920573"/>
          </a:xfrm>
          <a:prstGeom prst="wedgeEllipseCallout">
            <a:avLst>
              <a:gd name="adj1" fmla="val 149407"/>
              <a:gd name="adj2" fmla="val 294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Boutons de défilements</a:t>
            </a:r>
          </a:p>
          <a:p>
            <a:pPr algn="ctr"/>
            <a:endParaRPr lang="fr-FR" sz="1000" dirty="0">
              <a:solidFill>
                <a:schemeClr val="tx1"/>
              </a:solidFill>
            </a:endParaRPr>
          </a:p>
        </p:txBody>
      </p:sp>
      <p:sp>
        <p:nvSpPr>
          <p:cNvPr id="13" name="Espace réservé du contenu 2">
            <a:extLst>
              <a:ext uri="{FF2B5EF4-FFF2-40B4-BE49-F238E27FC236}">
                <a16:creationId xmlns:a16="http://schemas.microsoft.com/office/drawing/2014/main" id="{74AEA26B-1AEA-428F-905C-6A1A7DC3FEF2}"/>
              </a:ext>
            </a:extLst>
          </p:cNvPr>
          <p:cNvSpPr txBox="1">
            <a:spLocks/>
          </p:cNvSpPr>
          <p:nvPr/>
        </p:nvSpPr>
        <p:spPr>
          <a:xfrm>
            <a:off x="184638" y="254977"/>
            <a:ext cx="4628268" cy="1295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Si plusieurs CMR, possibilité d’une seule signature pour tous les CMR</a:t>
            </a:r>
          </a:p>
        </p:txBody>
      </p:sp>
      <p:sp>
        <p:nvSpPr>
          <p:cNvPr id="14" name="Bulle narrative : ronde 13">
            <a:extLst>
              <a:ext uri="{FF2B5EF4-FFF2-40B4-BE49-F238E27FC236}">
                <a16:creationId xmlns:a16="http://schemas.microsoft.com/office/drawing/2014/main" id="{4B23A471-FEF4-47AE-87E9-48C4F65EB46F}"/>
              </a:ext>
            </a:extLst>
          </p:cNvPr>
          <p:cNvSpPr/>
          <p:nvPr/>
        </p:nvSpPr>
        <p:spPr>
          <a:xfrm>
            <a:off x="8805432" y="139319"/>
            <a:ext cx="1468678" cy="608133"/>
          </a:xfrm>
          <a:prstGeom prst="wedgeEllipseCallout">
            <a:avLst>
              <a:gd name="adj1" fmla="val -195464"/>
              <a:gd name="adj2" fmla="val 1235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QR code de téléchargement</a:t>
            </a:r>
          </a:p>
        </p:txBody>
      </p:sp>
      <p:pic>
        <p:nvPicPr>
          <p:cNvPr id="6" name="Image 5">
            <a:extLst>
              <a:ext uri="{FF2B5EF4-FFF2-40B4-BE49-F238E27FC236}">
                <a16:creationId xmlns:a16="http://schemas.microsoft.com/office/drawing/2014/main" id="{217621B8-F44C-40D5-B5EF-460CCE37AF7F}"/>
              </a:ext>
            </a:extLst>
          </p:cNvPr>
          <p:cNvPicPr>
            <a:picLocks noChangeAspect="1"/>
          </p:cNvPicPr>
          <p:nvPr/>
        </p:nvPicPr>
        <p:blipFill>
          <a:blip r:embed="rId4"/>
          <a:stretch>
            <a:fillRect/>
          </a:stretch>
        </p:blipFill>
        <p:spPr>
          <a:xfrm>
            <a:off x="5009422" y="728662"/>
            <a:ext cx="1405666" cy="598761"/>
          </a:xfrm>
          <a:prstGeom prst="rect">
            <a:avLst/>
          </a:prstGeom>
        </p:spPr>
      </p:pic>
      <p:pic>
        <p:nvPicPr>
          <p:cNvPr id="16" name="Image 15">
            <a:extLst>
              <a:ext uri="{FF2B5EF4-FFF2-40B4-BE49-F238E27FC236}">
                <a16:creationId xmlns:a16="http://schemas.microsoft.com/office/drawing/2014/main" id="{1C9C0E42-AAE0-4936-90D9-1F1C90BEC1AF}"/>
              </a:ext>
            </a:extLst>
          </p:cNvPr>
          <p:cNvPicPr>
            <a:picLocks noChangeAspect="1"/>
          </p:cNvPicPr>
          <p:nvPr/>
        </p:nvPicPr>
        <p:blipFill>
          <a:blip r:embed="rId5"/>
          <a:stretch>
            <a:fillRect/>
          </a:stretch>
        </p:blipFill>
        <p:spPr>
          <a:xfrm>
            <a:off x="4925473" y="1296903"/>
            <a:ext cx="52625" cy="1093460"/>
          </a:xfrm>
          <a:prstGeom prst="rect">
            <a:avLst/>
          </a:prstGeom>
        </p:spPr>
      </p:pic>
      <p:sp>
        <p:nvSpPr>
          <p:cNvPr id="15" name="Bulle narrative : ronde 14">
            <a:extLst>
              <a:ext uri="{FF2B5EF4-FFF2-40B4-BE49-F238E27FC236}">
                <a16:creationId xmlns:a16="http://schemas.microsoft.com/office/drawing/2014/main" id="{64D06F8A-914D-4120-BA9A-CADAD2B40045}"/>
              </a:ext>
            </a:extLst>
          </p:cNvPr>
          <p:cNvSpPr/>
          <p:nvPr/>
        </p:nvSpPr>
        <p:spPr>
          <a:xfrm>
            <a:off x="8950207" y="3728297"/>
            <a:ext cx="1468678" cy="608133"/>
          </a:xfrm>
          <a:prstGeom prst="wedgeEllipseCallout">
            <a:avLst>
              <a:gd name="adj1" fmla="val -208195"/>
              <a:gd name="adj2" fmla="val 3487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Possibilité de prise(s) de photo(s)</a:t>
            </a:r>
          </a:p>
        </p:txBody>
      </p:sp>
      <p:sp>
        <p:nvSpPr>
          <p:cNvPr id="17" name="Bulle narrative : ronde 16">
            <a:extLst>
              <a:ext uri="{FF2B5EF4-FFF2-40B4-BE49-F238E27FC236}">
                <a16:creationId xmlns:a16="http://schemas.microsoft.com/office/drawing/2014/main" id="{384EC966-FE29-4B83-8802-707743097E79}"/>
              </a:ext>
            </a:extLst>
          </p:cNvPr>
          <p:cNvSpPr/>
          <p:nvPr/>
        </p:nvSpPr>
        <p:spPr>
          <a:xfrm>
            <a:off x="9102607" y="5017165"/>
            <a:ext cx="1468678" cy="608133"/>
          </a:xfrm>
          <a:prstGeom prst="wedgeEllipseCallout">
            <a:avLst>
              <a:gd name="adj1" fmla="val -100278"/>
              <a:gd name="adj2" fmla="val 1611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Bouton de signature</a:t>
            </a:r>
          </a:p>
        </p:txBody>
      </p:sp>
    </p:spTree>
    <p:extLst>
      <p:ext uri="{BB962C8B-B14F-4D97-AF65-F5344CB8AC3E}">
        <p14:creationId xmlns:p14="http://schemas.microsoft.com/office/powerpoint/2010/main" val="226068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Gestion des signatures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4" name="Image 3">
            <a:extLst>
              <a:ext uri="{FF2B5EF4-FFF2-40B4-BE49-F238E27FC236}">
                <a16:creationId xmlns:a16="http://schemas.microsoft.com/office/drawing/2014/main" id="{34045AEA-F781-41CF-B09A-D00E19F72B1C}"/>
              </a:ext>
            </a:extLst>
          </p:cNvPr>
          <p:cNvPicPr>
            <a:picLocks noChangeAspect="1"/>
          </p:cNvPicPr>
          <p:nvPr/>
        </p:nvPicPr>
        <p:blipFill>
          <a:blip r:embed="rId2"/>
          <a:stretch>
            <a:fillRect/>
          </a:stretch>
        </p:blipFill>
        <p:spPr>
          <a:xfrm>
            <a:off x="4118066" y="819150"/>
            <a:ext cx="8153400" cy="5219700"/>
          </a:xfrm>
          <a:prstGeom prst="rect">
            <a:avLst/>
          </a:prstGeom>
        </p:spPr>
      </p:pic>
      <p:sp>
        <p:nvSpPr>
          <p:cNvPr id="10" name="Bulle narrative : ronde 9">
            <a:extLst>
              <a:ext uri="{FF2B5EF4-FFF2-40B4-BE49-F238E27FC236}">
                <a16:creationId xmlns:a16="http://schemas.microsoft.com/office/drawing/2014/main" id="{F56398E1-8F5A-4495-876F-EB1BF1A2193B}"/>
              </a:ext>
            </a:extLst>
          </p:cNvPr>
          <p:cNvSpPr/>
          <p:nvPr/>
        </p:nvSpPr>
        <p:spPr>
          <a:xfrm>
            <a:off x="2401570" y="515083"/>
            <a:ext cx="1468678" cy="756368"/>
          </a:xfrm>
          <a:prstGeom prst="wedgeEllipseCallout">
            <a:avLst>
              <a:gd name="adj1" fmla="val 107255"/>
              <a:gd name="adj2" fmla="val 598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Nom du chauffeur par défaut mais modifiable</a:t>
            </a:r>
          </a:p>
        </p:txBody>
      </p:sp>
      <p:sp>
        <p:nvSpPr>
          <p:cNvPr id="9" name="Bulle narrative : ronde 8">
            <a:extLst>
              <a:ext uri="{FF2B5EF4-FFF2-40B4-BE49-F238E27FC236}">
                <a16:creationId xmlns:a16="http://schemas.microsoft.com/office/drawing/2014/main" id="{DC4635A2-04F2-49AC-A9C7-5B821F498020}"/>
              </a:ext>
            </a:extLst>
          </p:cNvPr>
          <p:cNvSpPr/>
          <p:nvPr/>
        </p:nvSpPr>
        <p:spPr>
          <a:xfrm>
            <a:off x="2806518" y="1696179"/>
            <a:ext cx="1468678" cy="756368"/>
          </a:xfrm>
          <a:prstGeom prst="wedgeEllipseCallout">
            <a:avLst>
              <a:gd name="adj1" fmla="val 107255"/>
              <a:gd name="adj2" fmla="val 598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 de signature</a:t>
            </a:r>
          </a:p>
        </p:txBody>
      </p:sp>
    </p:spTree>
    <p:extLst>
      <p:ext uri="{BB962C8B-B14F-4D97-AF65-F5344CB8AC3E}">
        <p14:creationId xmlns:p14="http://schemas.microsoft.com/office/powerpoint/2010/main" val="69126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Gestion des signatures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F263DFC2-19B1-45AF-8A45-94C95665F7DC}"/>
              </a:ext>
            </a:extLst>
          </p:cNvPr>
          <p:cNvPicPr>
            <a:picLocks noChangeAspect="1"/>
          </p:cNvPicPr>
          <p:nvPr/>
        </p:nvPicPr>
        <p:blipFill>
          <a:blip r:embed="rId2"/>
          <a:stretch>
            <a:fillRect/>
          </a:stretch>
        </p:blipFill>
        <p:spPr>
          <a:xfrm>
            <a:off x="4048125" y="795337"/>
            <a:ext cx="8143875" cy="5267325"/>
          </a:xfrm>
          <a:prstGeom prst="rect">
            <a:avLst/>
          </a:prstGeom>
        </p:spPr>
      </p:pic>
      <p:sp>
        <p:nvSpPr>
          <p:cNvPr id="9" name="Bulle narrative : ronde 8">
            <a:extLst>
              <a:ext uri="{FF2B5EF4-FFF2-40B4-BE49-F238E27FC236}">
                <a16:creationId xmlns:a16="http://schemas.microsoft.com/office/drawing/2014/main" id="{DC4635A2-04F2-49AC-A9C7-5B821F498020}"/>
              </a:ext>
            </a:extLst>
          </p:cNvPr>
          <p:cNvSpPr/>
          <p:nvPr/>
        </p:nvSpPr>
        <p:spPr>
          <a:xfrm>
            <a:off x="2806518" y="1696179"/>
            <a:ext cx="1468678" cy="756368"/>
          </a:xfrm>
          <a:prstGeom prst="wedgeEllipseCallout">
            <a:avLst>
              <a:gd name="adj1" fmla="val 107255"/>
              <a:gd name="adj2" fmla="val 598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Signature chauffeur</a:t>
            </a:r>
          </a:p>
        </p:txBody>
      </p:sp>
      <p:sp>
        <p:nvSpPr>
          <p:cNvPr id="7" name="Bulle narrative : ronde 6">
            <a:extLst>
              <a:ext uri="{FF2B5EF4-FFF2-40B4-BE49-F238E27FC236}">
                <a16:creationId xmlns:a16="http://schemas.microsoft.com/office/drawing/2014/main" id="{DD856A4E-676E-463F-BEB6-7F9DE4D0505C}"/>
              </a:ext>
            </a:extLst>
          </p:cNvPr>
          <p:cNvSpPr/>
          <p:nvPr/>
        </p:nvSpPr>
        <p:spPr>
          <a:xfrm>
            <a:off x="8689158" y="4027270"/>
            <a:ext cx="1468678" cy="756368"/>
          </a:xfrm>
          <a:prstGeom prst="wedgeEllipseCallout">
            <a:avLst>
              <a:gd name="adj1" fmla="val 107255"/>
              <a:gd name="adj2" fmla="val 598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Validation  chauffeur</a:t>
            </a:r>
          </a:p>
        </p:txBody>
      </p:sp>
      <p:sp>
        <p:nvSpPr>
          <p:cNvPr id="8" name="Bulle narrative : ronde 7">
            <a:extLst>
              <a:ext uri="{FF2B5EF4-FFF2-40B4-BE49-F238E27FC236}">
                <a16:creationId xmlns:a16="http://schemas.microsoft.com/office/drawing/2014/main" id="{E3060DD8-FEB4-42BA-95D1-B5D159A1A260}"/>
              </a:ext>
            </a:extLst>
          </p:cNvPr>
          <p:cNvSpPr/>
          <p:nvPr/>
        </p:nvSpPr>
        <p:spPr>
          <a:xfrm>
            <a:off x="9137649" y="417153"/>
            <a:ext cx="1468678" cy="756368"/>
          </a:xfrm>
          <a:prstGeom prst="wedgeEllipseCallout">
            <a:avLst>
              <a:gd name="adj1" fmla="val 91245"/>
              <a:gd name="adj2" fmla="val 143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Effacer signature</a:t>
            </a:r>
          </a:p>
        </p:txBody>
      </p:sp>
    </p:spTree>
    <p:extLst>
      <p:ext uri="{BB962C8B-B14F-4D97-AF65-F5344CB8AC3E}">
        <p14:creationId xmlns:p14="http://schemas.microsoft.com/office/powerpoint/2010/main" val="54210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Gestion des signatures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4" name="Image 3">
            <a:extLst>
              <a:ext uri="{FF2B5EF4-FFF2-40B4-BE49-F238E27FC236}">
                <a16:creationId xmlns:a16="http://schemas.microsoft.com/office/drawing/2014/main" id="{30601011-EB80-449F-93C4-646E798C2F79}"/>
              </a:ext>
            </a:extLst>
          </p:cNvPr>
          <p:cNvPicPr>
            <a:picLocks noChangeAspect="1"/>
          </p:cNvPicPr>
          <p:nvPr/>
        </p:nvPicPr>
        <p:blipFill>
          <a:blip r:embed="rId2"/>
          <a:stretch>
            <a:fillRect/>
          </a:stretch>
        </p:blipFill>
        <p:spPr>
          <a:xfrm>
            <a:off x="4086225" y="828675"/>
            <a:ext cx="8105775" cy="5200650"/>
          </a:xfrm>
          <a:prstGeom prst="rect">
            <a:avLst/>
          </a:prstGeom>
        </p:spPr>
      </p:pic>
      <p:sp>
        <p:nvSpPr>
          <p:cNvPr id="8" name="Bulle narrative : ronde 7">
            <a:extLst>
              <a:ext uri="{FF2B5EF4-FFF2-40B4-BE49-F238E27FC236}">
                <a16:creationId xmlns:a16="http://schemas.microsoft.com/office/drawing/2014/main" id="{E3060DD8-FEB4-42BA-95D1-B5D159A1A260}"/>
              </a:ext>
            </a:extLst>
          </p:cNvPr>
          <p:cNvSpPr/>
          <p:nvPr/>
        </p:nvSpPr>
        <p:spPr>
          <a:xfrm>
            <a:off x="8775085" y="3691575"/>
            <a:ext cx="1468678" cy="756368"/>
          </a:xfrm>
          <a:prstGeom prst="wedgeEllipseCallout">
            <a:avLst>
              <a:gd name="adj1" fmla="val 112591"/>
              <a:gd name="adj2" fmla="val 1934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Confirmation</a:t>
            </a:r>
          </a:p>
        </p:txBody>
      </p:sp>
    </p:spTree>
    <p:extLst>
      <p:ext uri="{BB962C8B-B14F-4D97-AF65-F5344CB8AC3E}">
        <p14:creationId xmlns:p14="http://schemas.microsoft.com/office/powerpoint/2010/main" val="287996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Gestion des signatures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A6050DF2-B62B-4C53-8C43-6B121357885F}"/>
              </a:ext>
            </a:extLst>
          </p:cNvPr>
          <p:cNvPicPr>
            <a:picLocks noChangeAspect="1"/>
          </p:cNvPicPr>
          <p:nvPr/>
        </p:nvPicPr>
        <p:blipFill>
          <a:blip r:embed="rId2"/>
          <a:stretch>
            <a:fillRect/>
          </a:stretch>
        </p:blipFill>
        <p:spPr>
          <a:xfrm>
            <a:off x="4343673" y="785812"/>
            <a:ext cx="8172450" cy="5286375"/>
          </a:xfrm>
          <a:prstGeom prst="rect">
            <a:avLst/>
          </a:prstGeom>
        </p:spPr>
      </p:pic>
      <p:sp>
        <p:nvSpPr>
          <p:cNvPr id="8" name="Bulle narrative : ronde 7">
            <a:extLst>
              <a:ext uri="{FF2B5EF4-FFF2-40B4-BE49-F238E27FC236}">
                <a16:creationId xmlns:a16="http://schemas.microsoft.com/office/drawing/2014/main" id="{E3060DD8-FEB4-42BA-95D1-B5D159A1A260}"/>
              </a:ext>
            </a:extLst>
          </p:cNvPr>
          <p:cNvSpPr/>
          <p:nvPr/>
        </p:nvSpPr>
        <p:spPr>
          <a:xfrm>
            <a:off x="6597942" y="2855511"/>
            <a:ext cx="1468678" cy="756368"/>
          </a:xfrm>
          <a:prstGeom prst="wedgeEllipseCallout">
            <a:avLst>
              <a:gd name="adj1" fmla="val -103244"/>
              <a:gd name="adj2" fmla="val 1519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Signature du chauffeur</a:t>
            </a:r>
          </a:p>
        </p:txBody>
      </p:sp>
      <p:sp>
        <p:nvSpPr>
          <p:cNvPr id="6" name="Bulle narrative : ronde 5">
            <a:extLst>
              <a:ext uri="{FF2B5EF4-FFF2-40B4-BE49-F238E27FC236}">
                <a16:creationId xmlns:a16="http://schemas.microsoft.com/office/drawing/2014/main" id="{A9036AA2-F7FB-4513-BCA7-F4ABB7326F18}"/>
              </a:ext>
            </a:extLst>
          </p:cNvPr>
          <p:cNvSpPr/>
          <p:nvPr/>
        </p:nvSpPr>
        <p:spPr>
          <a:xfrm>
            <a:off x="4343673" y="2240017"/>
            <a:ext cx="1468678" cy="756368"/>
          </a:xfrm>
          <a:prstGeom prst="wedgeEllipseCallout">
            <a:avLst>
              <a:gd name="adj1" fmla="val 27799"/>
              <a:gd name="adj2" fmla="val 1680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Nom du chauffeur</a:t>
            </a:r>
          </a:p>
        </p:txBody>
      </p:sp>
      <p:sp>
        <p:nvSpPr>
          <p:cNvPr id="7" name="Bulle narrative : ronde 6">
            <a:extLst>
              <a:ext uri="{FF2B5EF4-FFF2-40B4-BE49-F238E27FC236}">
                <a16:creationId xmlns:a16="http://schemas.microsoft.com/office/drawing/2014/main" id="{009C7D01-E6E8-4C4E-B8F6-A56A419EB62D}"/>
              </a:ext>
            </a:extLst>
          </p:cNvPr>
          <p:cNvSpPr/>
          <p:nvPr/>
        </p:nvSpPr>
        <p:spPr>
          <a:xfrm>
            <a:off x="1858412" y="4691479"/>
            <a:ext cx="1468678" cy="756368"/>
          </a:xfrm>
          <a:prstGeom prst="wedgeEllipseCallout">
            <a:avLst>
              <a:gd name="adj1" fmla="val 174258"/>
              <a:gd name="adj2" fmla="val -403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Horodatage</a:t>
            </a:r>
          </a:p>
        </p:txBody>
      </p:sp>
      <p:sp>
        <p:nvSpPr>
          <p:cNvPr id="9" name="Bulle narrative : ronde 8">
            <a:extLst>
              <a:ext uri="{FF2B5EF4-FFF2-40B4-BE49-F238E27FC236}">
                <a16:creationId xmlns:a16="http://schemas.microsoft.com/office/drawing/2014/main" id="{57D29ABD-FA48-421E-A1DA-1BA8FBA4E210}"/>
              </a:ext>
            </a:extLst>
          </p:cNvPr>
          <p:cNvSpPr/>
          <p:nvPr/>
        </p:nvSpPr>
        <p:spPr>
          <a:xfrm>
            <a:off x="6034172" y="5681578"/>
            <a:ext cx="1468678" cy="756368"/>
          </a:xfrm>
          <a:prstGeom prst="wedgeEllipseCallout">
            <a:avLst>
              <a:gd name="adj1" fmla="val -83677"/>
              <a:gd name="adj2" fmla="val -1462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Positions GPS de la signature</a:t>
            </a:r>
          </a:p>
        </p:txBody>
      </p:sp>
      <p:sp>
        <p:nvSpPr>
          <p:cNvPr id="10" name="Bulle narrative : ronde 9">
            <a:extLst>
              <a:ext uri="{FF2B5EF4-FFF2-40B4-BE49-F238E27FC236}">
                <a16:creationId xmlns:a16="http://schemas.microsoft.com/office/drawing/2014/main" id="{ED0B0320-7CAA-47C5-BE3C-FC1296F35C52}"/>
              </a:ext>
            </a:extLst>
          </p:cNvPr>
          <p:cNvSpPr/>
          <p:nvPr/>
        </p:nvSpPr>
        <p:spPr>
          <a:xfrm>
            <a:off x="9865943" y="3249834"/>
            <a:ext cx="1468678" cy="881103"/>
          </a:xfrm>
          <a:prstGeom prst="wedgeEllipseCallout">
            <a:avLst>
              <a:gd name="adj1" fmla="val -24381"/>
              <a:gd name="adj2" fmla="val 2125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Bouton signature du l’expéditeur</a:t>
            </a:r>
          </a:p>
        </p:txBody>
      </p:sp>
    </p:spTree>
    <p:extLst>
      <p:ext uri="{BB962C8B-B14F-4D97-AF65-F5344CB8AC3E}">
        <p14:creationId xmlns:p14="http://schemas.microsoft.com/office/powerpoint/2010/main" val="269361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Gestion des signatures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F95BEA1A-348C-4551-98C3-832ECE3E023D}"/>
              </a:ext>
            </a:extLst>
          </p:cNvPr>
          <p:cNvPicPr>
            <a:picLocks noChangeAspect="1"/>
          </p:cNvPicPr>
          <p:nvPr/>
        </p:nvPicPr>
        <p:blipFill>
          <a:blip r:embed="rId2"/>
          <a:stretch>
            <a:fillRect/>
          </a:stretch>
        </p:blipFill>
        <p:spPr>
          <a:xfrm>
            <a:off x="3943078" y="800100"/>
            <a:ext cx="8172450" cy="5257800"/>
          </a:xfrm>
          <a:prstGeom prst="rect">
            <a:avLst/>
          </a:prstGeom>
        </p:spPr>
      </p:pic>
      <p:sp>
        <p:nvSpPr>
          <p:cNvPr id="8" name="Bulle narrative : ronde 7">
            <a:extLst>
              <a:ext uri="{FF2B5EF4-FFF2-40B4-BE49-F238E27FC236}">
                <a16:creationId xmlns:a16="http://schemas.microsoft.com/office/drawing/2014/main" id="{E3060DD8-FEB4-42BA-95D1-B5D159A1A260}"/>
              </a:ext>
            </a:extLst>
          </p:cNvPr>
          <p:cNvSpPr/>
          <p:nvPr/>
        </p:nvSpPr>
        <p:spPr>
          <a:xfrm>
            <a:off x="1843062" y="306307"/>
            <a:ext cx="1468678" cy="756368"/>
          </a:xfrm>
          <a:prstGeom prst="wedgeEllipseCallout">
            <a:avLst>
              <a:gd name="adj1" fmla="val 148168"/>
              <a:gd name="adj2" fmla="val 90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Saisie du nom du chargeur</a:t>
            </a:r>
          </a:p>
        </p:txBody>
      </p:sp>
      <p:sp>
        <p:nvSpPr>
          <p:cNvPr id="6" name="Bulle narrative : ronde 5">
            <a:extLst>
              <a:ext uri="{FF2B5EF4-FFF2-40B4-BE49-F238E27FC236}">
                <a16:creationId xmlns:a16="http://schemas.microsoft.com/office/drawing/2014/main" id="{69E03B6D-8948-4EE6-A5CA-44E78EED690E}"/>
              </a:ext>
            </a:extLst>
          </p:cNvPr>
          <p:cNvSpPr/>
          <p:nvPr/>
        </p:nvSpPr>
        <p:spPr>
          <a:xfrm>
            <a:off x="9554502" y="2368961"/>
            <a:ext cx="1468678" cy="756368"/>
          </a:xfrm>
          <a:prstGeom prst="wedgeEllipseCallout">
            <a:avLst>
              <a:gd name="adj1" fmla="val 49145"/>
              <a:gd name="adj2" fmla="val -180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Liste des adresses déjà saisies du chargeur</a:t>
            </a:r>
          </a:p>
        </p:txBody>
      </p:sp>
      <p:sp>
        <p:nvSpPr>
          <p:cNvPr id="7" name="Bulle narrative : ronde 6">
            <a:extLst>
              <a:ext uri="{FF2B5EF4-FFF2-40B4-BE49-F238E27FC236}">
                <a16:creationId xmlns:a16="http://schemas.microsoft.com/office/drawing/2014/main" id="{8F8EEF6B-E3C4-4BF6-9B84-33CAB1DB1D2B}"/>
              </a:ext>
            </a:extLst>
          </p:cNvPr>
          <p:cNvSpPr/>
          <p:nvPr/>
        </p:nvSpPr>
        <p:spPr>
          <a:xfrm>
            <a:off x="6993476" y="2368961"/>
            <a:ext cx="1468678" cy="756368"/>
          </a:xfrm>
          <a:prstGeom prst="wedgeEllipseCallout">
            <a:avLst>
              <a:gd name="adj1" fmla="val 49145"/>
              <a:gd name="adj2" fmla="val -180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Possibilité d’une saisie d’adresse</a:t>
            </a:r>
          </a:p>
        </p:txBody>
      </p:sp>
      <p:sp>
        <p:nvSpPr>
          <p:cNvPr id="9" name="Bulle narrative : ronde 8">
            <a:extLst>
              <a:ext uri="{FF2B5EF4-FFF2-40B4-BE49-F238E27FC236}">
                <a16:creationId xmlns:a16="http://schemas.microsoft.com/office/drawing/2014/main" id="{B6315D3F-4591-4CF5-80DA-B9CCF017F2EF}"/>
              </a:ext>
            </a:extLst>
          </p:cNvPr>
          <p:cNvSpPr/>
          <p:nvPr/>
        </p:nvSpPr>
        <p:spPr>
          <a:xfrm>
            <a:off x="2378639" y="1477610"/>
            <a:ext cx="1468678" cy="756368"/>
          </a:xfrm>
          <a:prstGeom prst="wedgeEllipseCallout">
            <a:avLst>
              <a:gd name="adj1" fmla="val 148168"/>
              <a:gd name="adj2" fmla="val 909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 de signature du chargeur</a:t>
            </a:r>
          </a:p>
        </p:txBody>
      </p:sp>
    </p:spTree>
    <p:extLst>
      <p:ext uri="{BB962C8B-B14F-4D97-AF65-F5344CB8AC3E}">
        <p14:creationId xmlns:p14="http://schemas.microsoft.com/office/powerpoint/2010/main" val="125010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Chargement terminé depart du site :</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4" name="Image 3">
            <a:extLst>
              <a:ext uri="{FF2B5EF4-FFF2-40B4-BE49-F238E27FC236}">
                <a16:creationId xmlns:a16="http://schemas.microsoft.com/office/drawing/2014/main" id="{6C89517E-70A5-42EC-82CC-6F2F9EC1F2B1}"/>
              </a:ext>
            </a:extLst>
          </p:cNvPr>
          <p:cNvPicPr>
            <a:picLocks noChangeAspect="1"/>
          </p:cNvPicPr>
          <p:nvPr/>
        </p:nvPicPr>
        <p:blipFill>
          <a:blip r:embed="rId2"/>
          <a:stretch>
            <a:fillRect/>
          </a:stretch>
        </p:blipFill>
        <p:spPr>
          <a:xfrm>
            <a:off x="4179026" y="804862"/>
            <a:ext cx="8153400" cy="5248275"/>
          </a:xfrm>
          <a:prstGeom prst="rect">
            <a:avLst/>
          </a:prstGeom>
        </p:spPr>
      </p:pic>
      <p:sp>
        <p:nvSpPr>
          <p:cNvPr id="8" name="Bulle narrative : ronde 7">
            <a:extLst>
              <a:ext uri="{FF2B5EF4-FFF2-40B4-BE49-F238E27FC236}">
                <a16:creationId xmlns:a16="http://schemas.microsoft.com/office/drawing/2014/main" id="{E3060DD8-FEB4-42BA-95D1-B5D159A1A260}"/>
              </a:ext>
            </a:extLst>
          </p:cNvPr>
          <p:cNvSpPr/>
          <p:nvPr/>
        </p:nvSpPr>
        <p:spPr>
          <a:xfrm>
            <a:off x="7294628" y="1778057"/>
            <a:ext cx="1468678" cy="756368"/>
          </a:xfrm>
          <a:prstGeom prst="wedgeEllipseCallout">
            <a:avLst>
              <a:gd name="adj1" fmla="val 135123"/>
              <a:gd name="adj2" fmla="val 1519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Départ de site</a:t>
            </a:r>
          </a:p>
        </p:txBody>
      </p:sp>
      <p:sp>
        <p:nvSpPr>
          <p:cNvPr id="5" name="Espace réservé du contenu 2">
            <a:extLst>
              <a:ext uri="{FF2B5EF4-FFF2-40B4-BE49-F238E27FC236}">
                <a16:creationId xmlns:a16="http://schemas.microsoft.com/office/drawing/2014/main" id="{58F969E8-91BF-4455-9097-13BBF329FB83}"/>
              </a:ext>
            </a:extLst>
          </p:cNvPr>
          <p:cNvSpPr txBox="1">
            <a:spLocks/>
          </p:cNvSpPr>
          <p:nvPr/>
        </p:nvSpPr>
        <p:spPr>
          <a:xfrm>
            <a:off x="184638" y="254978"/>
            <a:ext cx="3925808" cy="1523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Email envoyé à l’expéditeur (après fin de chargement), puis au transporteur (après départ de site)</a:t>
            </a:r>
          </a:p>
        </p:txBody>
      </p:sp>
    </p:spTree>
    <p:extLst>
      <p:ext uri="{BB962C8B-B14F-4D97-AF65-F5344CB8AC3E}">
        <p14:creationId xmlns:p14="http://schemas.microsoft.com/office/powerpoint/2010/main" val="123832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12B2F1-29EF-4F7F-89DA-BBC4850C904F}"/>
              </a:ext>
            </a:extLst>
          </p:cNvPr>
          <p:cNvPicPr>
            <a:picLocks noChangeAspect="1"/>
          </p:cNvPicPr>
          <p:nvPr/>
        </p:nvPicPr>
        <p:blipFill>
          <a:blip r:embed="rId2"/>
          <a:stretch>
            <a:fillRect/>
          </a:stretch>
        </p:blipFill>
        <p:spPr>
          <a:xfrm>
            <a:off x="3837081" y="842962"/>
            <a:ext cx="8105775" cy="5172075"/>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Confirmation depart du site :</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8" name="Bulle narrative : ronde 7">
            <a:extLst>
              <a:ext uri="{FF2B5EF4-FFF2-40B4-BE49-F238E27FC236}">
                <a16:creationId xmlns:a16="http://schemas.microsoft.com/office/drawing/2014/main" id="{E3060DD8-FEB4-42BA-95D1-B5D159A1A260}"/>
              </a:ext>
            </a:extLst>
          </p:cNvPr>
          <p:cNvSpPr/>
          <p:nvPr/>
        </p:nvSpPr>
        <p:spPr>
          <a:xfrm>
            <a:off x="4978481" y="1127080"/>
            <a:ext cx="1468678" cy="756368"/>
          </a:xfrm>
          <a:prstGeom prst="wedgeEllipseCallout">
            <a:avLst>
              <a:gd name="adj1" fmla="val 62190"/>
              <a:gd name="adj2" fmla="val 2878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Confirmation de départ de site</a:t>
            </a:r>
          </a:p>
        </p:txBody>
      </p:sp>
    </p:spTree>
    <p:extLst>
      <p:ext uri="{BB962C8B-B14F-4D97-AF65-F5344CB8AC3E}">
        <p14:creationId xmlns:p14="http://schemas.microsoft.com/office/powerpoint/2010/main" val="97256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F84B3AEF-910D-4747-A885-8223CDDD6214}"/>
              </a:ext>
            </a:extLst>
          </p:cNvPr>
          <p:cNvPicPr>
            <a:picLocks noChangeAspect="1"/>
          </p:cNvPicPr>
          <p:nvPr/>
        </p:nvPicPr>
        <p:blipFill>
          <a:blip r:embed="rId2"/>
          <a:stretch>
            <a:fillRect/>
          </a:stretch>
        </p:blipFill>
        <p:spPr>
          <a:xfrm>
            <a:off x="3863852" y="800100"/>
            <a:ext cx="8086725" cy="5257800"/>
          </a:xfrm>
          <a:prstGeom prst="rect">
            <a:avLst/>
          </a:prstGeom>
        </p:spPr>
      </p:pic>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2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Affichage de l’application au démarrage du EASY-CMR:</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6" name="Bulle narrative : ronde 5">
            <a:extLst>
              <a:ext uri="{FF2B5EF4-FFF2-40B4-BE49-F238E27FC236}">
                <a16:creationId xmlns:a16="http://schemas.microsoft.com/office/drawing/2014/main" id="{9009F915-5F77-4394-92BE-4850DDC04986}"/>
              </a:ext>
            </a:extLst>
          </p:cNvPr>
          <p:cNvSpPr/>
          <p:nvPr/>
        </p:nvSpPr>
        <p:spPr>
          <a:xfrm>
            <a:off x="5646527" y="1165460"/>
            <a:ext cx="954006" cy="773723"/>
          </a:xfrm>
          <a:prstGeom prst="wedgeEllipseCallout">
            <a:avLst>
              <a:gd name="adj1" fmla="val 66005"/>
              <a:gd name="adj2" fmla="val 534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Accès à la liste des CMR</a:t>
            </a:r>
          </a:p>
          <a:p>
            <a:pPr algn="ctr"/>
            <a:endParaRPr lang="fr-FR" dirty="0"/>
          </a:p>
        </p:txBody>
      </p:sp>
      <p:sp>
        <p:nvSpPr>
          <p:cNvPr id="7" name="Bulle narrative : ronde 6">
            <a:extLst>
              <a:ext uri="{FF2B5EF4-FFF2-40B4-BE49-F238E27FC236}">
                <a16:creationId xmlns:a16="http://schemas.microsoft.com/office/drawing/2014/main" id="{3098DA2B-CB54-4909-85D9-57EFA6924B2B}"/>
              </a:ext>
            </a:extLst>
          </p:cNvPr>
          <p:cNvSpPr/>
          <p:nvPr/>
        </p:nvSpPr>
        <p:spPr>
          <a:xfrm>
            <a:off x="9558127" y="2074363"/>
            <a:ext cx="954006" cy="773723"/>
          </a:xfrm>
          <a:prstGeom prst="wedgeEllipseCallout">
            <a:avLst>
              <a:gd name="adj1" fmla="val -95278"/>
              <a:gd name="adj2" fmla="val 511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Accès à la liste des CMR terminés</a:t>
            </a:r>
          </a:p>
          <a:p>
            <a:pPr algn="ctr"/>
            <a:endParaRPr lang="fr-FR" dirty="0"/>
          </a:p>
        </p:txBody>
      </p:sp>
      <p:sp>
        <p:nvSpPr>
          <p:cNvPr id="9" name="Bulle narrative : ronde 8">
            <a:extLst>
              <a:ext uri="{FF2B5EF4-FFF2-40B4-BE49-F238E27FC236}">
                <a16:creationId xmlns:a16="http://schemas.microsoft.com/office/drawing/2014/main" id="{4C65872D-E7EC-463B-B26A-E2D6A1F237BF}"/>
              </a:ext>
            </a:extLst>
          </p:cNvPr>
          <p:cNvSpPr/>
          <p:nvPr/>
        </p:nvSpPr>
        <p:spPr>
          <a:xfrm>
            <a:off x="5083819" y="4561240"/>
            <a:ext cx="1360524" cy="1020954"/>
          </a:xfrm>
          <a:prstGeom prst="wedgeEllipseCallout">
            <a:avLst>
              <a:gd name="adj1" fmla="val 42248"/>
              <a:gd name="adj2" fmla="val -105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Paramètres de l’application</a:t>
            </a:r>
          </a:p>
          <a:p>
            <a:pPr algn="ctr"/>
            <a:r>
              <a:rPr lang="fr-FR" sz="1000" dirty="0">
                <a:solidFill>
                  <a:schemeClr val="tx1"/>
                </a:solidFill>
              </a:rPr>
              <a:t>Accès sécurisé</a:t>
            </a:r>
          </a:p>
          <a:p>
            <a:pPr algn="ctr"/>
            <a:endParaRPr lang="fr-FR" dirty="0"/>
          </a:p>
        </p:txBody>
      </p:sp>
    </p:spTree>
    <p:extLst>
      <p:ext uri="{BB962C8B-B14F-4D97-AF65-F5344CB8AC3E}">
        <p14:creationId xmlns:p14="http://schemas.microsoft.com/office/powerpoint/2010/main" val="322674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6AB73F-0C88-425A-9767-4FE4C3195374}"/>
              </a:ext>
            </a:extLst>
          </p:cNvPr>
          <p:cNvPicPr>
            <a:picLocks noChangeAspect="1"/>
          </p:cNvPicPr>
          <p:nvPr/>
        </p:nvPicPr>
        <p:blipFill>
          <a:blip r:embed="rId2"/>
          <a:stretch>
            <a:fillRect/>
          </a:stretch>
        </p:blipFill>
        <p:spPr>
          <a:xfrm>
            <a:off x="3958999" y="814387"/>
            <a:ext cx="8105775" cy="5229225"/>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Retour à la liste</a:t>
            </a:r>
            <a:r>
              <a:rPr lang="en-US" sz="2400" dirty="0">
                <a:solidFill>
                  <a:srgbClr val="FFFFFF"/>
                </a:solidFill>
                <a:latin typeface="+mj-lt"/>
                <a:ea typeface="+mj-ea"/>
                <a:cs typeface="+mj-cs"/>
              </a:rPr>
              <a:t> des voyages </a:t>
            </a:r>
            <a:r>
              <a:rPr lang="en-US" sz="2400" kern="1200" dirty="0">
                <a:solidFill>
                  <a:srgbClr val="FFFFFF"/>
                </a:solidFill>
                <a:latin typeface="+mj-lt"/>
                <a:ea typeface="+mj-ea"/>
                <a:cs typeface="+mj-cs"/>
              </a:rPr>
              <a:t>:</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6" name="Bulle narrative : ronde 5">
            <a:extLst>
              <a:ext uri="{FF2B5EF4-FFF2-40B4-BE49-F238E27FC236}">
                <a16:creationId xmlns:a16="http://schemas.microsoft.com/office/drawing/2014/main" id="{657BFD02-AA0F-4D40-B666-4E658B819D82}"/>
              </a:ext>
            </a:extLst>
          </p:cNvPr>
          <p:cNvSpPr/>
          <p:nvPr/>
        </p:nvSpPr>
        <p:spPr>
          <a:xfrm>
            <a:off x="8500004" y="640080"/>
            <a:ext cx="1468678" cy="1088027"/>
          </a:xfrm>
          <a:prstGeom prst="wedgeEllipseCallout">
            <a:avLst>
              <a:gd name="adj1" fmla="val 52704"/>
              <a:gd name="adj2" fmla="val 1251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Prochaine étape</a:t>
            </a:r>
          </a:p>
        </p:txBody>
      </p:sp>
      <p:sp>
        <p:nvSpPr>
          <p:cNvPr id="7" name="Bulle narrative : ronde 6">
            <a:extLst>
              <a:ext uri="{FF2B5EF4-FFF2-40B4-BE49-F238E27FC236}">
                <a16:creationId xmlns:a16="http://schemas.microsoft.com/office/drawing/2014/main" id="{1374E8AD-57C0-4996-A5DE-705F7AAB81B3}"/>
              </a:ext>
            </a:extLst>
          </p:cNvPr>
          <p:cNvSpPr/>
          <p:nvPr/>
        </p:nvSpPr>
        <p:spPr>
          <a:xfrm>
            <a:off x="1595996" y="327119"/>
            <a:ext cx="1468678" cy="1088027"/>
          </a:xfrm>
          <a:prstGeom prst="wedgeEllipseCallout">
            <a:avLst>
              <a:gd name="adj1" fmla="val 372898"/>
              <a:gd name="adj2" fmla="val 1619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 grisée = action réalisée</a:t>
            </a:r>
          </a:p>
        </p:txBody>
      </p:sp>
      <p:sp>
        <p:nvSpPr>
          <p:cNvPr id="8" name="Bulle narrative : ronde 7">
            <a:extLst>
              <a:ext uri="{FF2B5EF4-FFF2-40B4-BE49-F238E27FC236}">
                <a16:creationId xmlns:a16="http://schemas.microsoft.com/office/drawing/2014/main" id="{E3060DD8-FEB4-42BA-95D1-B5D159A1A260}"/>
              </a:ext>
            </a:extLst>
          </p:cNvPr>
          <p:cNvSpPr/>
          <p:nvPr/>
        </p:nvSpPr>
        <p:spPr>
          <a:xfrm>
            <a:off x="1609061" y="331469"/>
            <a:ext cx="1468678" cy="1088027"/>
          </a:xfrm>
          <a:prstGeom prst="wedgeEllipseCallout">
            <a:avLst>
              <a:gd name="adj1" fmla="val 245413"/>
              <a:gd name="adj2" fmla="val 15878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 grisée = action réalisée</a:t>
            </a:r>
          </a:p>
        </p:txBody>
      </p:sp>
      <p:sp>
        <p:nvSpPr>
          <p:cNvPr id="9" name="Bulle narrative : ronde 8">
            <a:extLst>
              <a:ext uri="{FF2B5EF4-FFF2-40B4-BE49-F238E27FC236}">
                <a16:creationId xmlns:a16="http://schemas.microsoft.com/office/drawing/2014/main" id="{2192BA2F-D360-402D-8547-5DCD80849BFD}"/>
              </a:ext>
            </a:extLst>
          </p:cNvPr>
          <p:cNvSpPr/>
          <p:nvPr/>
        </p:nvSpPr>
        <p:spPr>
          <a:xfrm>
            <a:off x="1591635" y="331472"/>
            <a:ext cx="1468678" cy="1088027"/>
          </a:xfrm>
          <a:prstGeom prst="wedgeEllipseCallout">
            <a:avLst>
              <a:gd name="adj1" fmla="val 190861"/>
              <a:gd name="adj2" fmla="val 1475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Zone grisée = action réalisée</a:t>
            </a:r>
          </a:p>
        </p:txBody>
      </p:sp>
      <p:sp>
        <p:nvSpPr>
          <p:cNvPr id="10" name="Bulle narrative : ronde 9">
            <a:extLst>
              <a:ext uri="{FF2B5EF4-FFF2-40B4-BE49-F238E27FC236}">
                <a16:creationId xmlns:a16="http://schemas.microsoft.com/office/drawing/2014/main" id="{C3A9345C-0685-4974-A7A9-E6D33B02D432}"/>
              </a:ext>
            </a:extLst>
          </p:cNvPr>
          <p:cNvSpPr/>
          <p:nvPr/>
        </p:nvSpPr>
        <p:spPr>
          <a:xfrm>
            <a:off x="10313277" y="396782"/>
            <a:ext cx="1468678" cy="1088027"/>
          </a:xfrm>
          <a:prstGeom prst="wedgeEllipseCallout">
            <a:avLst>
              <a:gd name="adj1" fmla="val 17126"/>
              <a:gd name="adj2" fmla="val 1531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Visualisation du CMR en cours</a:t>
            </a:r>
          </a:p>
        </p:txBody>
      </p:sp>
    </p:spTree>
    <p:extLst>
      <p:ext uri="{BB962C8B-B14F-4D97-AF65-F5344CB8AC3E}">
        <p14:creationId xmlns:p14="http://schemas.microsoft.com/office/powerpoint/2010/main" val="15916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8C0840-A97C-436D-8679-C87D23F9DE9C}"/>
              </a:ext>
            </a:extLst>
          </p:cNvPr>
          <p:cNvPicPr>
            <a:picLocks noChangeAspect="1"/>
          </p:cNvPicPr>
          <p:nvPr/>
        </p:nvPicPr>
        <p:blipFill>
          <a:blip r:embed="rId2"/>
          <a:stretch>
            <a:fillRect/>
          </a:stretch>
        </p:blipFill>
        <p:spPr>
          <a:xfrm>
            <a:off x="3848100" y="0"/>
            <a:ext cx="4495800" cy="6858000"/>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Visualisation PDF :</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7" name="Bulle narrative : ronde 6">
            <a:extLst>
              <a:ext uri="{FF2B5EF4-FFF2-40B4-BE49-F238E27FC236}">
                <a16:creationId xmlns:a16="http://schemas.microsoft.com/office/drawing/2014/main" id="{3BED12A1-3A64-43C8-84A7-D879107D61F6}"/>
              </a:ext>
            </a:extLst>
          </p:cNvPr>
          <p:cNvSpPr/>
          <p:nvPr/>
        </p:nvSpPr>
        <p:spPr>
          <a:xfrm>
            <a:off x="9580222" y="3979550"/>
            <a:ext cx="1468678" cy="1088027"/>
          </a:xfrm>
          <a:prstGeom prst="wedgeEllipseCallout">
            <a:avLst>
              <a:gd name="adj1" fmla="val -174991"/>
              <a:gd name="adj2" fmla="val 1251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p:txBody>
      </p:sp>
      <p:sp>
        <p:nvSpPr>
          <p:cNvPr id="8" name="Bulle narrative : ronde 7">
            <a:extLst>
              <a:ext uri="{FF2B5EF4-FFF2-40B4-BE49-F238E27FC236}">
                <a16:creationId xmlns:a16="http://schemas.microsoft.com/office/drawing/2014/main" id="{329735F6-1A56-43F8-BA25-E1BA58F5888B}"/>
              </a:ext>
            </a:extLst>
          </p:cNvPr>
          <p:cNvSpPr/>
          <p:nvPr/>
        </p:nvSpPr>
        <p:spPr>
          <a:xfrm>
            <a:off x="9584574" y="3975193"/>
            <a:ext cx="1468678" cy="1088027"/>
          </a:xfrm>
          <a:prstGeom prst="wedgeEllipseCallout">
            <a:avLst>
              <a:gd name="adj1" fmla="val -257411"/>
              <a:gd name="adj2" fmla="val 1347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p:txBody>
      </p:sp>
      <p:sp>
        <p:nvSpPr>
          <p:cNvPr id="9" name="Bulle narrative : ronde 8">
            <a:extLst>
              <a:ext uri="{FF2B5EF4-FFF2-40B4-BE49-F238E27FC236}">
                <a16:creationId xmlns:a16="http://schemas.microsoft.com/office/drawing/2014/main" id="{E026C639-EBD4-4E77-9C6E-D10A418F2CA3}"/>
              </a:ext>
            </a:extLst>
          </p:cNvPr>
          <p:cNvSpPr/>
          <p:nvPr/>
        </p:nvSpPr>
        <p:spPr>
          <a:xfrm>
            <a:off x="9588923" y="3970836"/>
            <a:ext cx="1468678" cy="1088027"/>
          </a:xfrm>
          <a:prstGeom prst="wedgeEllipseCallout">
            <a:avLst>
              <a:gd name="adj1" fmla="val -327972"/>
              <a:gd name="adj2" fmla="val 1323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p:txBody>
      </p:sp>
      <p:sp>
        <p:nvSpPr>
          <p:cNvPr id="6" name="Bulle narrative : ronde 5">
            <a:extLst>
              <a:ext uri="{FF2B5EF4-FFF2-40B4-BE49-F238E27FC236}">
                <a16:creationId xmlns:a16="http://schemas.microsoft.com/office/drawing/2014/main" id="{657BFD02-AA0F-4D40-B666-4E658B819D82}"/>
              </a:ext>
            </a:extLst>
          </p:cNvPr>
          <p:cNvSpPr/>
          <p:nvPr/>
        </p:nvSpPr>
        <p:spPr>
          <a:xfrm>
            <a:off x="9586749" y="3970846"/>
            <a:ext cx="1468678" cy="1088027"/>
          </a:xfrm>
          <a:prstGeom prst="wedgeEllipseCallout">
            <a:avLst>
              <a:gd name="adj1" fmla="val -381932"/>
              <a:gd name="adj2" fmla="val 1251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Signatures</a:t>
            </a:r>
          </a:p>
        </p:txBody>
      </p:sp>
    </p:spTree>
    <p:extLst>
      <p:ext uri="{BB962C8B-B14F-4D97-AF65-F5344CB8AC3E}">
        <p14:creationId xmlns:p14="http://schemas.microsoft.com/office/powerpoint/2010/main" val="11702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841F3B-9EBB-420C-A080-8A8F47FDC767}"/>
              </a:ext>
            </a:extLst>
          </p:cNvPr>
          <p:cNvSpPr>
            <a:spLocks noGrp="1"/>
          </p:cNvSpPr>
          <p:nvPr>
            <p:ph idx="1"/>
          </p:nvPr>
        </p:nvSpPr>
        <p:spPr>
          <a:xfrm>
            <a:off x="95794" y="104495"/>
            <a:ext cx="12000411" cy="6609813"/>
          </a:xfrm>
        </p:spPr>
        <p:txBody>
          <a:bodyPr>
            <a:noAutofit/>
          </a:bodyPr>
          <a:lstStyle/>
          <a:p>
            <a:pPr fontAlgn="base"/>
            <a:r>
              <a:rPr lang="fr-FR" sz="1200" b="1" dirty="0"/>
              <a:t>La lettre de voiture : que dit la loi ?</a:t>
            </a:r>
          </a:p>
          <a:p>
            <a:pPr fontAlgn="base"/>
            <a:r>
              <a:rPr lang="fr-FR" sz="1200" dirty="0"/>
              <a:t>La lettre de voiture est </a:t>
            </a:r>
            <a:r>
              <a:rPr lang="fr-FR" sz="1200" b="1" dirty="0"/>
              <a:t>un contrat de transport terrestre non négociable attestant de la prise en charge de marchandises en bon état</a:t>
            </a:r>
            <a:r>
              <a:rPr lang="fr-FR" sz="1200" dirty="0"/>
              <a:t> et liant l’expéditeur au transporteur, à partir du moment où ce dernier y a apposé sa signature. Régie par le Code du commerce et relevant de la convention de Genève, elle sert officiellement de récépissé et d’engagement de livraison depuis un arrêté du 9 novembre 1999.</a:t>
            </a:r>
          </a:p>
          <a:p>
            <a:pPr fontAlgn="base"/>
            <a:r>
              <a:rPr lang="fr-FR" sz="1200" dirty="0"/>
              <a:t>Le choix de la lettre de voiture dépend de la destination. S’il s’agit d’un transport national, en France, l’entreprise doit utiliser une lettre de voiture nationale ou une lettre de voiture unique. Dans le cadre d’un transport vers l’international, c’est-à-dire la zone Europe entre états membres, elle doit se munir d’une lettre de voiture internationale, également appelée CMR, ou d’une lettre de voiture unique.</a:t>
            </a:r>
          </a:p>
          <a:p>
            <a:pPr fontAlgn="base"/>
            <a:r>
              <a:rPr lang="fr-FR" sz="1200" dirty="0"/>
              <a:t>D’après la loi, </a:t>
            </a:r>
            <a:r>
              <a:rPr lang="fr-FR" sz="1200" b="1" dirty="0"/>
              <a:t>ce document de transport doit être réalisé avant le départ du transporteur</a:t>
            </a:r>
            <a:r>
              <a:rPr lang="fr-FR" sz="1200" dirty="0"/>
              <a:t> et cela par n’importe laquelle des parties prenantes au contrat. Généralement, c’est l’entreprise chargée du transport qui l’établit. La loi n’exige pas de nombre minimum de lettres de voiture, néanmoins, en pratique, il est d’usage de la réaliser en trois exemplaires originaux : un pour l’expéditeur, un pour le destinataire et un pour le transporteur. Ce dernier, en cas d’absence d’au moins un exemplaire à bord de son véhicule, peut encourir une forte amende en cas de contrôle routier.</a:t>
            </a:r>
          </a:p>
          <a:p>
            <a:pPr fontAlgn="base"/>
            <a:r>
              <a:rPr lang="fr-FR" sz="1200" dirty="0"/>
              <a:t>La loi stipule par contre que doivent être apposées ces huit mentions obligatoires :</a:t>
            </a:r>
            <a:r>
              <a:rPr lang="fr-FR" sz="1100" dirty="0"/>
              <a:t> </a:t>
            </a:r>
            <a:r>
              <a:rPr lang="fr-FR" sz="800" dirty="0"/>
              <a:t>La date de l’établissement de la lettre de voiture. / Le nom, l’adresse et le numéro de SIREN (ou d’identification intracommunautaire) de l’entreprise de transport routier. La date de la prise en charge de la marchandise. / La nature et quantité de la marchandise transportée. / Le nom de l’expéditeur. /  L’adresse du lieu de chargement. / Le nom du destinataire. / L’adresse du lieu de déchargement.</a:t>
            </a:r>
          </a:p>
          <a:p>
            <a:pPr fontAlgn="base"/>
            <a:r>
              <a:rPr lang="fr-FR" sz="1200" b="1" dirty="0"/>
              <a:t>La lettre de voiture dématérialisée pour un transport intelligent en temps réel</a:t>
            </a:r>
          </a:p>
          <a:p>
            <a:pPr fontAlgn="base"/>
            <a:r>
              <a:rPr lang="fr-FR" sz="1200" dirty="0"/>
              <a:t>Au centre d’une économie mondialisée, il est essentiel d’alléger les procédures relatives à la circulation des marchandises. Le transport routier étant un outil de production essentiel, la complexification des processus au sein de cette chaîne peut ralentir la circulation efficiente des marchandises.</a:t>
            </a:r>
          </a:p>
          <a:p>
            <a:pPr fontAlgn="base"/>
            <a:r>
              <a:rPr lang="fr-FR" sz="1200" dirty="0"/>
              <a:t>L’arrêté du 22 avril 2010 relatif aux documents de transport obligatoires à bord des véhicules modifie celui de novembre 1999 et ouvre la voie à la dématérialisation de la lettre de voiture. </a:t>
            </a:r>
            <a:r>
              <a:rPr lang="fr-FR" sz="1200" b="1" dirty="0"/>
              <a:t>Elle peut désormais être établie en toute légalité sous format électronique</a:t>
            </a:r>
            <a:r>
              <a:rPr lang="fr-FR" sz="1200" dirty="0"/>
              <a:t>.</a:t>
            </a:r>
          </a:p>
          <a:p>
            <a:pPr fontAlgn="base"/>
            <a:r>
              <a:rPr lang="fr-FR" sz="1200" dirty="0"/>
              <a:t>Bien que l’industrie du transport routier ait longtemps privilégié les échanges d’informations "papier", cette avancée technologique très attendue vers la modernisation permet de limiter les échanges d’informations erronées, trop souvent engendrés par une mauvaise gestion, notamment en cas de litige. La dématérialisation de la lettre de voiture met </a:t>
            </a:r>
            <a:r>
              <a:rPr lang="fr-FR" sz="1200" b="1" dirty="0"/>
              <a:t>un terme à la multiplicité des documents</a:t>
            </a:r>
            <a:r>
              <a:rPr lang="fr-FR" sz="1200" dirty="0"/>
              <a:t> couvrant les différentes parties des trajets, leur éventuelle perte, mais également leur retard souvent généré par leur recherche.</a:t>
            </a:r>
          </a:p>
          <a:p>
            <a:pPr fontAlgn="base"/>
            <a:r>
              <a:rPr lang="fr-FR" sz="1200" dirty="0"/>
              <a:t>Cette dématérialisation des systèmes "papier" permet une communication électronique tendant à une</a:t>
            </a:r>
            <a:r>
              <a:rPr lang="fr-FR" sz="1200" b="1" dirty="0"/>
              <a:t> meilleure homogénéisation des données et normes techniques</a:t>
            </a:r>
            <a:r>
              <a:rPr lang="fr-FR" sz="1200" dirty="0"/>
              <a:t>, et cela tout particulièrement à l’international en matière, entres autres, de signatures électroniques et de procédés d’authentification. </a:t>
            </a:r>
            <a:r>
              <a:rPr lang="fr-FR" sz="1200" b="1" dirty="0"/>
              <a:t>Chaque acteur de la chaîne de transport peut ainsi enregistrer instantanément toutes les informations</a:t>
            </a:r>
            <a:r>
              <a:rPr lang="fr-FR" sz="1200" dirty="0"/>
              <a:t> dont il dispose et bénéficier d’une vision immédiate de la lettre de voiture.</a:t>
            </a:r>
          </a:p>
          <a:p>
            <a:pPr fontAlgn="base"/>
            <a:r>
              <a:rPr lang="fr-FR" sz="1200" dirty="0"/>
              <a:t>L’arrêté de 2010 stipule que la lettre de voiture électronique doit comporter les mêmes informations légales que celle en version papier. Le procédé employé pour son établissement doit garantir l’intégrité des indications qu’elle contient et ces dernières ont l’obligation d’être accessibles à toute personne habilitée à cet effet. Ces informations peuvent être complétées ou modifiées, mais doivent assurer la préservation des renseignements originaux.</a:t>
            </a:r>
          </a:p>
          <a:p>
            <a:pPr fontAlgn="base"/>
            <a:r>
              <a:rPr lang="fr-FR" sz="1200" dirty="0"/>
              <a:t>Nul doute, la dématérialisation de la lettre de voiture offre un précieux gain de temps et une lecture facilitée de documents manuscrits parfois illisibles. Elle présente aussi des avantages non négligeables, tels qu’une parfaite visibilité des éventuels retards à l’expédition ou incidents de parcours pouvant être signalés aux différents acteurs de la chaîne de transport, chargeurs, chauffeurs et clients, en temps réel.</a:t>
            </a:r>
          </a:p>
          <a:p>
            <a:endParaRPr lang="fr-FR" sz="1000" dirty="0"/>
          </a:p>
        </p:txBody>
      </p:sp>
    </p:spTree>
    <p:extLst>
      <p:ext uri="{BB962C8B-B14F-4D97-AF65-F5344CB8AC3E}">
        <p14:creationId xmlns:p14="http://schemas.microsoft.com/office/powerpoint/2010/main" val="25212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Paramètres de </a:t>
            </a:r>
            <a:r>
              <a:rPr lang="en-US" sz="2400" kern="1200" dirty="0" err="1">
                <a:solidFill>
                  <a:srgbClr val="FFFFFF"/>
                </a:solidFill>
                <a:latin typeface="+mj-lt"/>
                <a:ea typeface="+mj-ea"/>
                <a:cs typeface="+mj-cs"/>
              </a:rPr>
              <a:t>sécurité</a:t>
            </a:r>
            <a:r>
              <a:rPr lang="en-US" sz="2400" kern="1200" dirty="0">
                <a:solidFill>
                  <a:srgbClr val="FFFFFF"/>
                </a:solidFill>
                <a:latin typeface="+mj-lt"/>
                <a:ea typeface="+mj-ea"/>
                <a:cs typeface="+mj-cs"/>
              </a:rPr>
              <a:t>:</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FC899550-0BB5-4AB7-9B28-EA65299D1287}"/>
              </a:ext>
            </a:extLst>
          </p:cNvPr>
          <p:cNvPicPr>
            <a:picLocks noChangeAspect="1"/>
          </p:cNvPicPr>
          <p:nvPr/>
        </p:nvPicPr>
        <p:blipFill>
          <a:blip r:embed="rId2"/>
          <a:stretch>
            <a:fillRect/>
          </a:stretch>
        </p:blipFill>
        <p:spPr>
          <a:xfrm>
            <a:off x="3819661" y="795337"/>
            <a:ext cx="8105775" cy="5267325"/>
          </a:xfrm>
          <a:prstGeom prst="rect">
            <a:avLst/>
          </a:prstGeom>
        </p:spPr>
      </p:pic>
      <p:sp>
        <p:nvSpPr>
          <p:cNvPr id="6" name="Bulle narrative : ronde 5">
            <a:extLst>
              <a:ext uri="{FF2B5EF4-FFF2-40B4-BE49-F238E27FC236}">
                <a16:creationId xmlns:a16="http://schemas.microsoft.com/office/drawing/2014/main" id="{9009F915-5F77-4394-92BE-4850DDC04986}"/>
              </a:ext>
            </a:extLst>
          </p:cNvPr>
          <p:cNvSpPr/>
          <p:nvPr/>
        </p:nvSpPr>
        <p:spPr>
          <a:xfrm>
            <a:off x="5634446" y="1271451"/>
            <a:ext cx="1506583" cy="645355"/>
          </a:xfrm>
          <a:prstGeom prst="wedgeEllipseCallout">
            <a:avLst>
              <a:gd name="adj1" fmla="val 45921"/>
              <a:gd name="adj2" fmla="val 1014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Mot de passe administrateur</a:t>
            </a:r>
          </a:p>
          <a:p>
            <a:pPr algn="ctr"/>
            <a:endParaRPr lang="fr-FR" dirty="0"/>
          </a:p>
        </p:txBody>
      </p:sp>
    </p:spTree>
    <p:extLst>
      <p:ext uri="{BB962C8B-B14F-4D97-AF65-F5344CB8AC3E}">
        <p14:creationId xmlns:p14="http://schemas.microsoft.com/office/powerpoint/2010/main" val="298816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Paramètres de l’application:</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7BAE9081-D5D5-4209-A80E-BC116E958267}"/>
              </a:ext>
            </a:extLst>
          </p:cNvPr>
          <p:cNvPicPr>
            <a:picLocks noChangeAspect="1"/>
          </p:cNvPicPr>
          <p:nvPr/>
        </p:nvPicPr>
        <p:blipFill>
          <a:blip r:embed="rId2"/>
          <a:stretch>
            <a:fillRect/>
          </a:stretch>
        </p:blipFill>
        <p:spPr>
          <a:xfrm>
            <a:off x="3787150" y="795337"/>
            <a:ext cx="8153400" cy="5267325"/>
          </a:xfrm>
          <a:prstGeom prst="rect">
            <a:avLst/>
          </a:prstGeom>
        </p:spPr>
      </p:pic>
      <p:sp>
        <p:nvSpPr>
          <p:cNvPr id="12" name="Bulle narrative : ronde 11">
            <a:extLst>
              <a:ext uri="{FF2B5EF4-FFF2-40B4-BE49-F238E27FC236}">
                <a16:creationId xmlns:a16="http://schemas.microsoft.com/office/drawing/2014/main" id="{689F6CAA-46FF-461D-B5F0-271E576F9FA3}"/>
              </a:ext>
            </a:extLst>
          </p:cNvPr>
          <p:cNvSpPr/>
          <p:nvPr/>
        </p:nvSpPr>
        <p:spPr>
          <a:xfrm>
            <a:off x="4795202" y="4906658"/>
            <a:ext cx="1426396" cy="646178"/>
          </a:xfrm>
          <a:prstGeom prst="wedgeEllipseCallout">
            <a:avLst>
              <a:gd name="adj1" fmla="val 74708"/>
              <a:gd name="adj2" fmla="val -83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Mise à jour de la version</a:t>
            </a:r>
          </a:p>
          <a:p>
            <a:pPr algn="ctr"/>
            <a:endParaRPr lang="fr-FR" dirty="0"/>
          </a:p>
        </p:txBody>
      </p:sp>
      <p:sp>
        <p:nvSpPr>
          <p:cNvPr id="9" name="Bulle narrative : ronde 8">
            <a:extLst>
              <a:ext uri="{FF2B5EF4-FFF2-40B4-BE49-F238E27FC236}">
                <a16:creationId xmlns:a16="http://schemas.microsoft.com/office/drawing/2014/main" id="{4C65872D-E7EC-463B-B26A-E2D6A1F237BF}"/>
              </a:ext>
            </a:extLst>
          </p:cNvPr>
          <p:cNvSpPr/>
          <p:nvPr/>
        </p:nvSpPr>
        <p:spPr>
          <a:xfrm>
            <a:off x="4669604" y="3624818"/>
            <a:ext cx="1426396" cy="646178"/>
          </a:xfrm>
          <a:prstGeom prst="wedgeEllipseCallout">
            <a:avLst>
              <a:gd name="adj1" fmla="val -34514"/>
              <a:gd name="adj2" fmla="val -1455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Immatriculation du véhicule</a:t>
            </a:r>
          </a:p>
          <a:p>
            <a:pPr algn="ctr"/>
            <a:endParaRPr lang="fr-FR" dirty="0"/>
          </a:p>
        </p:txBody>
      </p:sp>
      <p:sp>
        <p:nvSpPr>
          <p:cNvPr id="8" name="Bulle narrative : ronde 7">
            <a:extLst>
              <a:ext uri="{FF2B5EF4-FFF2-40B4-BE49-F238E27FC236}">
                <a16:creationId xmlns:a16="http://schemas.microsoft.com/office/drawing/2014/main" id="{AE65D13A-E571-4EAC-BF52-E3BD5E127816}"/>
              </a:ext>
            </a:extLst>
          </p:cNvPr>
          <p:cNvSpPr/>
          <p:nvPr/>
        </p:nvSpPr>
        <p:spPr>
          <a:xfrm>
            <a:off x="8601524" y="5521609"/>
            <a:ext cx="1426396" cy="842620"/>
          </a:xfrm>
          <a:prstGeom prst="wedgeEllipseCallout">
            <a:avLst>
              <a:gd name="adj1" fmla="val -34514"/>
              <a:gd name="adj2" fmla="val -1455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Vidage de la base de données</a:t>
            </a:r>
          </a:p>
          <a:p>
            <a:pPr algn="ctr"/>
            <a:endParaRPr lang="fr-FR" dirty="0"/>
          </a:p>
        </p:txBody>
      </p:sp>
      <p:sp>
        <p:nvSpPr>
          <p:cNvPr id="6" name="Bulle narrative : ronde 5">
            <a:extLst>
              <a:ext uri="{FF2B5EF4-FFF2-40B4-BE49-F238E27FC236}">
                <a16:creationId xmlns:a16="http://schemas.microsoft.com/office/drawing/2014/main" id="{9009F915-5F77-4394-92BE-4850DDC04986}"/>
              </a:ext>
            </a:extLst>
          </p:cNvPr>
          <p:cNvSpPr/>
          <p:nvPr/>
        </p:nvSpPr>
        <p:spPr>
          <a:xfrm>
            <a:off x="4571565" y="1054310"/>
            <a:ext cx="1043444" cy="514848"/>
          </a:xfrm>
          <a:prstGeom prst="wedgeEllipseCallout">
            <a:avLst>
              <a:gd name="adj1" fmla="val -37956"/>
              <a:gd name="adj2" fmla="val 1004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Identifiant client</a:t>
            </a:r>
          </a:p>
          <a:p>
            <a:pPr algn="ctr"/>
            <a:endParaRPr lang="fr-FR" dirty="0"/>
          </a:p>
        </p:txBody>
      </p:sp>
      <p:sp>
        <p:nvSpPr>
          <p:cNvPr id="10" name="Bulle narrative : ronde 9">
            <a:extLst>
              <a:ext uri="{FF2B5EF4-FFF2-40B4-BE49-F238E27FC236}">
                <a16:creationId xmlns:a16="http://schemas.microsoft.com/office/drawing/2014/main" id="{75596DA5-B3E6-41C3-8C9A-0237929153D3}"/>
              </a:ext>
            </a:extLst>
          </p:cNvPr>
          <p:cNvSpPr/>
          <p:nvPr/>
        </p:nvSpPr>
        <p:spPr>
          <a:xfrm>
            <a:off x="5985165" y="5411226"/>
            <a:ext cx="1426396" cy="646178"/>
          </a:xfrm>
          <a:prstGeom prst="wedgeEllipseCallout">
            <a:avLst>
              <a:gd name="adj1" fmla="val 74708"/>
              <a:gd name="adj2" fmla="val -83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Version du EASY-CMR</a:t>
            </a:r>
          </a:p>
          <a:p>
            <a:pPr algn="ctr"/>
            <a:endParaRPr lang="fr-FR" dirty="0"/>
          </a:p>
        </p:txBody>
      </p:sp>
    </p:spTree>
    <p:extLst>
      <p:ext uri="{BB962C8B-B14F-4D97-AF65-F5344CB8AC3E}">
        <p14:creationId xmlns:p14="http://schemas.microsoft.com/office/powerpoint/2010/main" val="255333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84B3AEF-910D-4747-A885-8223CDDD6214}"/>
              </a:ext>
            </a:extLst>
          </p:cNvPr>
          <p:cNvPicPr>
            <a:picLocks noChangeAspect="1"/>
          </p:cNvPicPr>
          <p:nvPr/>
        </p:nvPicPr>
        <p:blipFill>
          <a:blip r:embed="rId2"/>
          <a:stretch>
            <a:fillRect/>
          </a:stretch>
        </p:blipFill>
        <p:spPr>
          <a:xfrm>
            <a:off x="3863852" y="800100"/>
            <a:ext cx="8086725" cy="5257800"/>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Affichage de l’application au démarrage du EASY-CMR:</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6" name="Bulle narrative : ronde 5">
            <a:extLst>
              <a:ext uri="{FF2B5EF4-FFF2-40B4-BE49-F238E27FC236}">
                <a16:creationId xmlns:a16="http://schemas.microsoft.com/office/drawing/2014/main" id="{9009F915-5F77-4394-92BE-4850DDC04986}"/>
              </a:ext>
            </a:extLst>
          </p:cNvPr>
          <p:cNvSpPr/>
          <p:nvPr/>
        </p:nvSpPr>
        <p:spPr>
          <a:xfrm>
            <a:off x="5646527" y="1165460"/>
            <a:ext cx="954006" cy="773723"/>
          </a:xfrm>
          <a:prstGeom prst="wedgeEllipseCallout">
            <a:avLst>
              <a:gd name="adj1" fmla="val 66005"/>
              <a:gd name="adj2" fmla="val 534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Accès à la liste des CMR</a:t>
            </a:r>
          </a:p>
          <a:p>
            <a:pPr algn="ctr"/>
            <a:endParaRPr lang="fr-FR" dirty="0"/>
          </a:p>
        </p:txBody>
      </p:sp>
    </p:spTree>
    <p:extLst>
      <p:ext uri="{BB962C8B-B14F-4D97-AF65-F5344CB8AC3E}">
        <p14:creationId xmlns:p14="http://schemas.microsoft.com/office/powerpoint/2010/main" val="153519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838039-8D2F-4D67-B0D4-297B39F0EFAA}"/>
              </a:ext>
            </a:extLst>
          </p:cNvPr>
          <p:cNvPicPr>
            <a:picLocks noChangeAspect="1"/>
          </p:cNvPicPr>
          <p:nvPr/>
        </p:nvPicPr>
        <p:blipFill>
          <a:blip r:embed="rId2"/>
          <a:stretch>
            <a:fillRect/>
          </a:stretch>
        </p:blipFill>
        <p:spPr>
          <a:xfrm>
            <a:off x="3827561" y="814387"/>
            <a:ext cx="8124825" cy="5229225"/>
          </a:xfrm>
          <a:prstGeom prst="rect">
            <a:avLst/>
          </a:prstGeom>
        </p:spPr>
      </p:pic>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Liste des CMR en cours:</a:t>
            </a:r>
          </a:p>
          <a:p>
            <a:pPr algn="ctr">
              <a:spcBef>
                <a:spcPct val="0"/>
              </a:spcBef>
              <a:spcAft>
                <a:spcPts val="600"/>
              </a:spcAft>
              <a:buNone/>
            </a:pPr>
            <a:endParaRPr lang="en-US" sz="2400" kern="1200" dirty="0">
              <a:solidFill>
                <a:srgbClr val="FFFFFF"/>
              </a:solidFill>
              <a:latin typeface="+mj-lt"/>
              <a:ea typeface="+mj-ea"/>
              <a:cs typeface="+mj-cs"/>
            </a:endParaRPr>
          </a:p>
        </p:txBody>
      </p:sp>
      <p:sp>
        <p:nvSpPr>
          <p:cNvPr id="9" name="Bulle narrative : ronde 8">
            <a:extLst>
              <a:ext uri="{FF2B5EF4-FFF2-40B4-BE49-F238E27FC236}">
                <a16:creationId xmlns:a16="http://schemas.microsoft.com/office/drawing/2014/main" id="{4C65872D-E7EC-463B-B26A-E2D6A1F237BF}"/>
              </a:ext>
            </a:extLst>
          </p:cNvPr>
          <p:cNvSpPr/>
          <p:nvPr/>
        </p:nvSpPr>
        <p:spPr>
          <a:xfrm>
            <a:off x="2336799" y="875322"/>
            <a:ext cx="1178447" cy="1008185"/>
          </a:xfrm>
          <a:prstGeom prst="wedgeEllipseCallout">
            <a:avLst>
              <a:gd name="adj1" fmla="val 139156"/>
              <a:gd name="adj2" fmla="val 1269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Sélection de la ou des  commandes à traiter</a:t>
            </a:r>
          </a:p>
          <a:p>
            <a:pPr algn="ctr"/>
            <a:endParaRPr lang="fr-FR" dirty="0"/>
          </a:p>
        </p:txBody>
      </p:sp>
      <p:sp>
        <p:nvSpPr>
          <p:cNvPr id="7" name="Bulle narrative : ronde 6">
            <a:extLst>
              <a:ext uri="{FF2B5EF4-FFF2-40B4-BE49-F238E27FC236}">
                <a16:creationId xmlns:a16="http://schemas.microsoft.com/office/drawing/2014/main" id="{1A098561-6065-46CC-BA91-54C6229CED94}"/>
              </a:ext>
            </a:extLst>
          </p:cNvPr>
          <p:cNvSpPr/>
          <p:nvPr/>
        </p:nvSpPr>
        <p:spPr>
          <a:xfrm>
            <a:off x="9487785" y="140676"/>
            <a:ext cx="1227107" cy="734645"/>
          </a:xfrm>
          <a:prstGeom prst="wedgeEllipseCallout">
            <a:avLst>
              <a:gd name="adj1" fmla="val 88584"/>
              <a:gd name="adj2" fmla="val 2781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Visualisation du CMR (PDF)</a:t>
            </a:r>
          </a:p>
          <a:p>
            <a:pPr algn="ctr"/>
            <a:endParaRPr lang="fr-FR" dirty="0"/>
          </a:p>
        </p:txBody>
      </p:sp>
      <p:sp>
        <p:nvSpPr>
          <p:cNvPr id="6" name="Bulle narrative : ronde 5">
            <a:extLst>
              <a:ext uri="{FF2B5EF4-FFF2-40B4-BE49-F238E27FC236}">
                <a16:creationId xmlns:a16="http://schemas.microsoft.com/office/drawing/2014/main" id="{9009F915-5F77-4394-92BE-4850DDC04986}"/>
              </a:ext>
            </a:extLst>
          </p:cNvPr>
          <p:cNvSpPr/>
          <p:nvPr/>
        </p:nvSpPr>
        <p:spPr>
          <a:xfrm>
            <a:off x="7834832" y="234462"/>
            <a:ext cx="1316983" cy="640860"/>
          </a:xfrm>
          <a:prstGeom prst="wedgeEllipseCallout">
            <a:avLst>
              <a:gd name="adj1" fmla="val -33069"/>
              <a:gd name="adj2" fmla="val 1075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Arrivée sur site après sélection </a:t>
            </a:r>
          </a:p>
          <a:p>
            <a:pPr algn="ctr"/>
            <a:endParaRPr lang="fr-FR" dirty="0"/>
          </a:p>
        </p:txBody>
      </p:sp>
      <p:sp>
        <p:nvSpPr>
          <p:cNvPr id="10" name="Bulle narrative : ronde 9">
            <a:extLst>
              <a:ext uri="{FF2B5EF4-FFF2-40B4-BE49-F238E27FC236}">
                <a16:creationId xmlns:a16="http://schemas.microsoft.com/office/drawing/2014/main" id="{EE256D63-16E8-4B07-8311-A887F041784A}"/>
              </a:ext>
            </a:extLst>
          </p:cNvPr>
          <p:cNvSpPr/>
          <p:nvPr/>
        </p:nvSpPr>
        <p:spPr>
          <a:xfrm>
            <a:off x="9151815" y="5266508"/>
            <a:ext cx="1227107" cy="537802"/>
          </a:xfrm>
          <a:prstGeom prst="wedgeEllipseCallout">
            <a:avLst>
              <a:gd name="adj1" fmla="val 584"/>
              <a:gd name="adj2" fmla="val -2620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Rupture de charge</a:t>
            </a:r>
          </a:p>
          <a:p>
            <a:pPr algn="ctr"/>
            <a:endParaRPr lang="fr-FR" dirty="0"/>
          </a:p>
        </p:txBody>
      </p:sp>
      <p:sp>
        <p:nvSpPr>
          <p:cNvPr id="11" name="Bulle narrative : ronde 10">
            <a:extLst>
              <a:ext uri="{FF2B5EF4-FFF2-40B4-BE49-F238E27FC236}">
                <a16:creationId xmlns:a16="http://schemas.microsoft.com/office/drawing/2014/main" id="{365358D6-7528-4928-B0F4-B1B41F676FC3}"/>
              </a:ext>
            </a:extLst>
          </p:cNvPr>
          <p:cNvSpPr/>
          <p:nvPr/>
        </p:nvSpPr>
        <p:spPr>
          <a:xfrm>
            <a:off x="3515246" y="3429000"/>
            <a:ext cx="1316983" cy="878226"/>
          </a:xfrm>
          <a:prstGeom prst="wedgeEllipseCallout">
            <a:avLst>
              <a:gd name="adj1" fmla="val 232754"/>
              <a:gd name="adj2" fmla="val -711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Date et heure de prise de service par voyage</a:t>
            </a:r>
          </a:p>
          <a:p>
            <a:pPr algn="ctr"/>
            <a:endParaRPr lang="fr-FR" dirty="0"/>
          </a:p>
        </p:txBody>
      </p:sp>
      <p:sp>
        <p:nvSpPr>
          <p:cNvPr id="12" name="Bulle narrative : ronde 11">
            <a:extLst>
              <a:ext uri="{FF2B5EF4-FFF2-40B4-BE49-F238E27FC236}">
                <a16:creationId xmlns:a16="http://schemas.microsoft.com/office/drawing/2014/main" id="{910825FB-DE30-49F3-9B5A-847086CD31BC}"/>
              </a:ext>
            </a:extLst>
          </p:cNvPr>
          <p:cNvSpPr/>
          <p:nvPr/>
        </p:nvSpPr>
        <p:spPr>
          <a:xfrm>
            <a:off x="4779017" y="4546586"/>
            <a:ext cx="1316983" cy="878226"/>
          </a:xfrm>
          <a:prstGeom prst="wedgeEllipseCallout">
            <a:avLst>
              <a:gd name="adj1" fmla="val 161339"/>
              <a:gd name="adj2" fmla="val -1484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Point de passage</a:t>
            </a:r>
          </a:p>
          <a:p>
            <a:pPr algn="ctr"/>
            <a:endParaRPr lang="fr-FR" dirty="0"/>
          </a:p>
        </p:txBody>
      </p:sp>
      <p:sp>
        <p:nvSpPr>
          <p:cNvPr id="8" name="Bulle narrative : ronde 7">
            <a:extLst>
              <a:ext uri="{FF2B5EF4-FFF2-40B4-BE49-F238E27FC236}">
                <a16:creationId xmlns:a16="http://schemas.microsoft.com/office/drawing/2014/main" id="{EB96650D-585D-42F7-9079-E2DC6C95B295}"/>
              </a:ext>
            </a:extLst>
          </p:cNvPr>
          <p:cNvSpPr/>
          <p:nvPr/>
        </p:nvSpPr>
        <p:spPr>
          <a:xfrm>
            <a:off x="5691373" y="140677"/>
            <a:ext cx="1316983" cy="878226"/>
          </a:xfrm>
          <a:prstGeom prst="wedgeEllipseCallout">
            <a:avLst>
              <a:gd name="adj1" fmla="val 87940"/>
              <a:gd name="adj2" fmla="val 1658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Date et heure de prise de service par voyage</a:t>
            </a:r>
          </a:p>
          <a:p>
            <a:pPr algn="ctr"/>
            <a:endParaRPr lang="fr-FR" dirty="0"/>
          </a:p>
        </p:txBody>
      </p:sp>
    </p:spTree>
    <p:extLst>
      <p:ext uri="{BB962C8B-B14F-4D97-AF65-F5344CB8AC3E}">
        <p14:creationId xmlns:p14="http://schemas.microsoft.com/office/powerpoint/2010/main" val="8207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Liste des CMR en cours:</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4" name="Image 3">
            <a:extLst>
              <a:ext uri="{FF2B5EF4-FFF2-40B4-BE49-F238E27FC236}">
                <a16:creationId xmlns:a16="http://schemas.microsoft.com/office/drawing/2014/main" id="{7DAA748C-F114-43FD-B201-E69563CD8180}"/>
              </a:ext>
            </a:extLst>
          </p:cNvPr>
          <p:cNvPicPr>
            <a:picLocks noChangeAspect="1"/>
          </p:cNvPicPr>
          <p:nvPr/>
        </p:nvPicPr>
        <p:blipFill>
          <a:blip r:embed="rId2"/>
          <a:stretch>
            <a:fillRect/>
          </a:stretch>
        </p:blipFill>
        <p:spPr>
          <a:xfrm>
            <a:off x="3825919" y="819150"/>
            <a:ext cx="8162925" cy="5219700"/>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1959429" y="875322"/>
            <a:ext cx="1866490" cy="1127649"/>
          </a:xfrm>
          <a:prstGeom prst="wedgeEllipseCallout">
            <a:avLst>
              <a:gd name="adj1" fmla="val 159430"/>
              <a:gd name="adj2" fmla="val 979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Visualisation des détails chargement/livraison</a:t>
            </a:r>
          </a:p>
          <a:p>
            <a:pPr algn="ctr"/>
            <a:endParaRPr lang="fr-FR" dirty="0"/>
          </a:p>
        </p:txBody>
      </p:sp>
    </p:spTree>
    <p:extLst>
      <p:ext uri="{BB962C8B-B14F-4D97-AF65-F5344CB8AC3E}">
        <p14:creationId xmlns:p14="http://schemas.microsoft.com/office/powerpoint/2010/main" val="319179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Détail chargement ou livraison:</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3" name="Image 2">
            <a:extLst>
              <a:ext uri="{FF2B5EF4-FFF2-40B4-BE49-F238E27FC236}">
                <a16:creationId xmlns:a16="http://schemas.microsoft.com/office/drawing/2014/main" id="{641F7861-9349-4857-9A0F-0AC57B4A2B8E}"/>
              </a:ext>
            </a:extLst>
          </p:cNvPr>
          <p:cNvPicPr>
            <a:picLocks noChangeAspect="1"/>
          </p:cNvPicPr>
          <p:nvPr/>
        </p:nvPicPr>
        <p:blipFill>
          <a:blip r:embed="rId2"/>
          <a:stretch>
            <a:fillRect/>
          </a:stretch>
        </p:blipFill>
        <p:spPr>
          <a:xfrm>
            <a:off x="3988253" y="809625"/>
            <a:ext cx="8134350" cy="5238750"/>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7358743" y="1859390"/>
            <a:ext cx="1555817" cy="1127649"/>
          </a:xfrm>
          <a:prstGeom prst="wedgeEllipseCallout">
            <a:avLst>
              <a:gd name="adj1" fmla="val 36211"/>
              <a:gd name="adj2" fmla="val -812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Possibilité de passer directement à l’arrivée sur site</a:t>
            </a:r>
          </a:p>
          <a:p>
            <a:pPr algn="ctr"/>
            <a:endParaRPr lang="fr-FR" dirty="0"/>
          </a:p>
        </p:txBody>
      </p:sp>
      <p:sp>
        <p:nvSpPr>
          <p:cNvPr id="6" name="Bulle narrative : ronde 5">
            <a:extLst>
              <a:ext uri="{FF2B5EF4-FFF2-40B4-BE49-F238E27FC236}">
                <a16:creationId xmlns:a16="http://schemas.microsoft.com/office/drawing/2014/main" id="{E80C5557-86E0-4CEC-A693-77B27C2ACF67}"/>
              </a:ext>
            </a:extLst>
          </p:cNvPr>
          <p:cNvSpPr/>
          <p:nvPr/>
        </p:nvSpPr>
        <p:spPr>
          <a:xfrm>
            <a:off x="4915997" y="4563411"/>
            <a:ext cx="1397717" cy="801070"/>
          </a:xfrm>
          <a:prstGeom prst="wedgeEllipseCallout">
            <a:avLst>
              <a:gd name="adj1" fmla="val 20854"/>
              <a:gd name="adj2" fmla="val -4151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Possibilité de prise(s) de photo(s)</a:t>
            </a:r>
          </a:p>
        </p:txBody>
      </p:sp>
    </p:spTree>
    <p:extLst>
      <p:ext uri="{BB962C8B-B14F-4D97-AF65-F5344CB8AC3E}">
        <p14:creationId xmlns:p14="http://schemas.microsoft.com/office/powerpoint/2010/main" val="312560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2A7CFCF-1C10-490A-A742-022575C42DB7}"/>
              </a:ext>
            </a:extLst>
          </p:cNvPr>
          <p:cNvSpPr txBox="1">
            <a:spLocks/>
          </p:cNvSpPr>
          <p:nvPr/>
        </p:nvSpPr>
        <p:spPr>
          <a:xfrm>
            <a:off x="640079" y="2074363"/>
            <a:ext cx="29823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2400" kern="1200" dirty="0">
                <a:solidFill>
                  <a:srgbClr val="FFFFFF"/>
                </a:solidFill>
                <a:latin typeface="+mj-lt"/>
                <a:ea typeface="+mj-ea"/>
                <a:cs typeface="+mj-cs"/>
              </a:rPr>
              <a:t>Arrivée sur site:</a:t>
            </a:r>
          </a:p>
          <a:p>
            <a:pPr algn="ctr">
              <a:spcBef>
                <a:spcPct val="0"/>
              </a:spcBef>
              <a:spcAft>
                <a:spcPts val="600"/>
              </a:spcAft>
              <a:buNone/>
            </a:pPr>
            <a:endParaRPr lang="en-US" sz="2400" kern="1200" dirty="0">
              <a:solidFill>
                <a:srgbClr val="FFFFFF"/>
              </a:solidFill>
              <a:latin typeface="+mj-lt"/>
              <a:ea typeface="+mj-ea"/>
              <a:cs typeface="+mj-cs"/>
            </a:endParaRPr>
          </a:p>
        </p:txBody>
      </p:sp>
      <p:pic>
        <p:nvPicPr>
          <p:cNvPr id="5" name="Image 4">
            <a:extLst>
              <a:ext uri="{FF2B5EF4-FFF2-40B4-BE49-F238E27FC236}">
                <a16:creationId xmlns:a16="http://schemas.microsoft.com/office/drawing/2014/main" id="{C26BA40A-344B-49C3-9835-5B9628D1D69D}"/>
              </a:ext>
            </a:extLst>
          </p:cNvPr>
          <p:cNvPicPr>
            <a:picLocks noChangeAspect="1"/>
          </p:cNvPicPr>
          <p:nvPr/>
        </p:nvPicPr>
        <p:blipFill>
          <a:blip r:embed="rId2"/>
          <a:stretch>
            <a:fillRect/>
          </a:stretch>
        </p:blipFill>
        <p:spPr>
          <a:xfrm>
            <a:off x="3756020" y="789232"/>
            <a:ext cx="8134350" cy="5248275"/>
          </a:xfrm>
          <a:prstGeom prst="rect">
            <a:avLst/>
          </a:prstGeom>
        </p:spPr>
      </p:pic>
      <p:sp>
        <p:nvSpPr>
          <p:cNvPr id="9" name="Bulle narrative : ronde 8">
            <a:extLst>
              <a:ext uri="{FF2B5EF4-FFF2-40B4-BE49-F238E27FC236}">
                <a16:creationId xmlns:a16="http://schemas.microsoft.com/office/drawing/2014/main" id="{4C65872D-E7EC-463B-B26A-E2D6A1F237BF}"/>
              </a:ext>
            </a:extLst>
          </p:cNvPr>
          <p:cNvSpPr/>
          <p:nvPr/>
        </p:nvSpPr>
        <p:spPr>
          <a:xfrm>
            <a:off x="2602524" y="1314316"/>
            <a:ext cx="1287470" cy="760047"/>
          </a:xfrm>
          <a:prstGeom prst="wedgeEllipseCallout">
            <a:avLst>
              <a:gd name="adj1" fmla="val 240458"/>
              <a:gd name="adj2" fmla="val 2888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a:p>
            <a:pPr algn="ctr"/>
            <a:r>
              <a:rPr lang="fr-FR" sz="1000" dirty="0">
                <a:solidFill>
                  <a:schemeClr val="tx1"/>
                </a:solidFill>
              </a:rPr>
              <a:t>Confirmation d’arrivée sur site </a:t>
            </a:r>
          </a:p>
          <a:p>
            <a:pPr algn="ctr"/>
            <a:endParaRPr lang="fr-FR" dirty="0"/>
          </a:p>
        </p:txBody>
      </p:sp>
    </p:spTree>
    <p:extLst>
      <p:ext uri="{BB962C8B-B14F-4D97-AF65-F5344CB8AC3E}">
        <p14:creationId xmlns:p14="http://schemas.microsoft.com/office/powerpoint/2010/main" val="21533836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0A566D516B44EAEDDB615C0E1897B" ma:contentTypeVersion="10" ma:contentTypeDescription="Crée un document." ma:contentTypeScope="" ma:versionID="95a0ef12ad4f9a8f9c4eddde4612bbef">
  <xsd:schema xmlns:xsd="http://www.w3.org/2001/XMLSchema" xmlns:xs="http://www.w3.org/2001/XMLSchema" xmlns:p="http://schemas.microsoft.com/office/2006/metadata/properties" xmlns:ns2="4abf9317-2958-48d5-b4e5-4a73c44cb4e1" xmlns:ns3="1747eafc-501e-44dd-9792-23af8bdfad08" targetNamespace="http://schemas.microsoft.com/office/2006/metadata/properties" ma:root="true" ma:fieldsID="04d35452df3fdbcdb7dfa803a96fde06" ns2:_="" ns3:_="">
    <xsd:import namespace="4abf9317-2958-48d5-b4e5-4a73c44cb4e1"/>
    <xsd:import namespace="1747eafc-501e-44dd-9792-23af8bdfad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f9317-2958-48d5-b4e5-4a73c44cb4e1"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47eafc-501e-44dd-9792-23af8bdfad0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C5812-BF98-4305-83E9-1FED5D0CA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bf9317-2958-48d5-b4e5-4a73c44cb4e1"/>
    <ds:schemaRef ds:uri="1747eafc-501e-44dd-9792-23af8bdfa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8CF7C1-1426-4BC0-801E-1889DD7317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F376DE0-6D19-450D-9CE3-FB697EECC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3461</TotalTime>
  <Words>396</Words>
  <Application>Microsoft Office PowerPoint</Application>
  <PresentationFormat>Grand écran</PresentationFormat>
  <Paragraphs>117</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Easy-CMR Contact : demande@smslabruyere.fr 03.85.20.38.31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Easy-CMR Contact : demande@smslabruyere.fr 03.85.20.38.31</dc:title>
  <dc:creator>Patrick PAYEN</dc:creator>
  <cp:lastModifiedBy>Lydie LARGERON</cp:lastModifiedBy>
  <cp:revision>38</cp:revision>
  <cp:lastPrinted>2019-10-17T16:10:25Z</cp:lastPrinted>
  <dcterms:created xsi:type="dcterms:W3CDTF">2019-10-09T09:04:33Z</dcterms:created>
  <dcterms:modified xsi:type="dcterms:W3CDTF">2019-11-05T09:31:12Z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0x010100C280A566D516B44EAEDDB615C0E1897B</vt:lpwstr>
  </property>
</Properties>
</file>